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wdp" ContentType="image/vnd.ms-photo"/>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8"/>
  </p:notesMasterIdLst>
  <p:sldIdLst>
    <p:sldId id="256" r:id="rId2"/>
    <p:sldId id="279" r:id="rId3"/>
    <p:sldId id="257" r:id="rId4"/>
    <p:sldId id="259" r:id="rId5"/>
    <p:sldId id="260" r:id="rId6"/>
    <p:sldId id="261" r:id="rId7"/>
    <p:sldId id="262" r:id="rId8"/>
    <p:sldId id="263" r:id="rId9"/>
    <p:sldId id="264" r:id="rId10"/>
    <p:sldId id="280" r:id="rId11"/>
    <p:sldId id="265" r:id="rId12"/>
    <p:sldId id="281" r:id="rId13"/>
    <p:sldId id="266" r:id="rId14"/>
    <p:sldId id="268" r:id="rId15"/>
    <p:sldId id="267" r:id="rId16"/>
    <p:sldId id="269" r:id="rId17"/>
    <p:sldId id="271" r:id="rId18"/>
    <p:sldId id="282" r:id="rId19"/>
    <p:sldId id="270" r:id="rId20"/>
    <p:sldId id="272" r:id="rId21"/>
    <p:sldId id="273" r:id="rId22"/>
    <p:sldId id="274" r:id="rId23"/>
    <p:sldId id="276" r:id="rId24"/>
    <p:sldId id="275" r:id="rId25"/>
    <p:sldId id="278" r:id="rId26"/>
    <p:sldId id="283" r:id="rId27"/>
    <p:sldId id="277" r:id="rId28"/>
    <p:sldId id="284" r:id="rId29"/>
    <p:sldId id="285" r:id="rId30"/>
    <p:sldId id="286" r:id="rId31"/>
    <p:sldId id="299" r:id="rId32"/>
    <p:sldId id="300" r:id="rId33"/>
    <p:sldId id="301" r:id="rId34"/>
    <p:sldId id="298" r:id="rId35"/>
    <p:sldId id="287" r:id="rId36"/>
    <p:sldId id="288" r:id="rId37"/>
    <p:sldId id="289" r:id="rId38"/>
    <p:sldId id="290" r:id="rId39"/>
    <p:sldId id="291" r:id="rId40"/>
    <p:sldId id="292" r:id="rId41"/>
    <p:sldId id="293" r:id="rId42"/>
    <p:sldId id="294" r:id="rId43"/>
    <p:sldId id="295" r:id="rId44"/>
    <p:sldId id="297" r:id="rId45"/>
    <p:sldId id="296" r:id="rId46"/>
    <p:sldId id="302" r:id="rId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2BB47"/>
    <a:srgbClr val="D6EDCF"/>
    <a:srgbClr val="000000"/>
    <a:srgbClr val="49484A"/>
    <a:srgbClr val="666666"/>
    <a:srgbClr val="F0F6F3"/>
    <a:srgbClr val="EEEEE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033" autoAdjust="0"/>
    <p:restoredTop sz="91410" autoAdjust="0"/>
  </p:normalViewPr>
  <p:slideViewPr>
    <p:cSldViewPr snapToGrid="0">
      <p:cViewPr varScale="1">
        <p:scale>
          <a:sx n="103" d="100"/>
          <a:sy n="103" d="100"/>
        </p:scale>
        <p:origin x="-304" y="-104"/>
      </p:cViewPr>
      <p:guideLst>
        <p:guide orient="horz" pos="2160"/>
        <p:guide pos="3840"/>
      </p:guideLst>
    </p:cSldViewPr>
  </p:slideViewPr>
  <p:outlineViewPr>
    <p:cViewPr>
      <p:scale>
        <a:sx n="33" d="100"/>
        <a:sy n="33" d="100"/>
      </p:scale>
      <p:origin x="0" y="-3924"/>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presProps" Target="presProps.xml"/><Relationship Id="rId51" Type="http://schemas.openxmlformats.org/officeDocument/2006/relationships/viewProps" Target="viewProps.xml"/><Relationship Id="rId52" Type="http://schemas.openxmlformats.org/officeDocument/2006/relationships/theme" Target="theme/theme1.xml"/><Relationship Id="rId53"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notesMaster" Target="notesMasters/notesMaster1.xml"/><Relationship Id="rId49" Type="http://schemas.openxmlformats.org/officeDocument/2006/relationships/printerSettings" Target="printerSettings/printerSettings1.bin"/><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8FADEA9-B393-4CD3-A472-9E8648368E28}" type="datetimeFigureOut">
              <a:rPr lang="en-US" smtClean="0"/>
              <a:t>7/7/15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392A52E-C819-4009-9C3F-DCFC6ADA5567}" type="slidenum">
              <a:rPr lang="en-US" smtClean="0"/>
              <a:t>‹#›</a:t>
            </a:fld>
            <a:endParaRPr lang="en-US"/>
          </a:p>
        </p:txBody>
      </p:sp>
    </p:spTree>
    <p:extLst>
      <p:ext uri="{BB962C8B-B14F-4D97-AF65-F5344CB8AC3E}">
        <p14:creationId xmlns:p14="http://schemas.microsoft.com/office/powerpoint/2010/main" val="17472383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8288707-13C5-0D44-A6CC-0F7089BF747C}"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21211234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8288707-13C5-0D44-A6CC-0F7089BF747C}" type="slidenum">
              <a:rPr lang="en-US" smtClean="0">
                <a:solidFill>
                  <a:prstClr val="black"/>
                </a:solidFill>
              </a:rPr>
              <a:pPr/>
              <a:t>41</a:t>
            </a:fld>
            <a:endParaRPr lang="en-US">
              <a:solidFill>
                <a:prstClr val="black"/>
              </a:solidFill>
            </a:endParaRPr>
          </a:p>
        </p:txBody>
      </p:sp>
    </p:spTree>
    <p:extLst>
      <p:ext uri="{BB962C8B-B14F-4D97-AF65-F5344CB8AC3E}">
        <p14:creationId xmlns:p14="http://schemas.microsoft.com/office/powerpoint/2010/main" val="21211234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8288707-13C5-0D44-A6CC-0F7089BF747C}" type="slidenum">
              <a:rPr lang="en-US" smtClean="0">
                <a:solidFill>
                  <a:prstClr val="black"/>
                </a:solidFill>
              </a:rPr>
              <a:pPr/>
              <a:t>2</a:t>
            </a:fld>
            <a:endParaRPr lang="en-US">
              <a:solidFill>
                <a:prstClr val="black"/>
              </a:solidFill>
            </a:endParaRPr>
          </a:p>
        </p:txBody>
      </p:sp>
    </p:spTree>
    <p:extLst>
      <p:ext uri="{BB962C8B-B14F-4D97-AF65-F5344CB8AC3E}">
        <p14:creationId xmlns:p14="http://schemas.microsoft.com/office/powerpoint/2010/main" val="21211234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8288707-13C5-0D44-A6CC-0F7089BF747C}" type="slidenum">
              <a:rPr lang="en-US" smtClean="0">
                <a:solidFill>
                  <a:prstClr val="black"/>
                </a:solidFill>
              </a:rPr>
              <a:pPr/>
              <a:t>10</a:t>
            </a:fld>
            <a:endParaRPr lang="en-US">
              <a:solidFill>
                <a:prstClr val="black"/>
              </a:solidFill>
            </a:endParaRPr>
          </a:p>
        </p:txBody>
      </p:sp>
    </p:spTree>
    <p:extLst>
      <p:ext uri="{BB962C8B-B14F-4D97-AF65-F5344CB8AC3E}">
        <p14:creationId xmlns:p14="http://schemas.microsoft.com/office/powerpoint/2010/main" val="21211234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8288707-13C5-0D44-A6CC-0F7089BF747C}" type="slidenum">
              <a:rPr lang="en-US" smtClean="0">
                <a:solidFill>
                  <a:prstClr val="black"/>
                </a:solidFill>
              </a:rPr>
              <a:pPr/>
              <a:t>12</a:t>
            </a:fld>
            <a:endParaRPr lang="en-US">
              <a:solidFill>
                <a:prstClr val="black"/>
              </a:solidFill>
            </a:endParaRPr>
          </a:p>
        </p:txBody>
      </p:sp>
    </p:spTree>
    <p:extLst>
      <p:ext uri="{BB962C8B-B14F-4D97-AF65-F5344CB8AC3E}">
        <p14:creationId xmlns:p14="http://schemas.microsoft.com/office/powerpoint/2010/main" val="21211234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392A52E-C819-4009-9C3F-DCFC6ADA5567}" type="slidenum">
              <a:rPr lang="en-US" smtClean="0"/>
              <a:t>15</a:t>
            </a:fld>
            <a:endParaRPr lang="en-US"/>
          </a:p>
        </p:txBody>
      </p:sp>
    </p:spTree>
    <p:extLst>
      <p:ext uri="{BB962C8B-B14F-4D97-AF65-F5344CB8AC3E}">
        <p14:creationId xmlns:p14="http://schemas.microsoft.com/office/powerpoint/2010/main" val="7829218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8288707-13C5-0D44-A6CC-0F7089BF747C}" type="slidenum">
              <a:rPr lang="en-US" smtClean="0">
                <a:solidFill>
                  <a:prstClr val="black"/>
                </a:solidFill>
              </a:rPr>
              <a:pPr/>
              <a:t>18</a:t>
            </a:fld>
            <a:endParaRPr lang="en-US">
              <a:solidFill>
                <a:prstClr val="black"/>
              </a:solidFill>
            </a:endParaRPr>
          </a:p>
        </p:txBody>
      </p:sp>
    </p:spTree>
    <p:extLst>
      <p:ext uri="{BB962C8B-B14F-4D97-AF65-F5344CB8AC3E}">
        <p14:creationId xmlns:p14="http://schemas.microsoft.com/office/powerpoint/2010/main" val="21211234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8288707-13C5-0D44-A6CC-0F7089BF747C}" type="slidenum">
              <a:rPr lang="en-US" smtClean="0">
                <a:solidFill>
                  <a:prstClr val="black"/>
                </a:solidFill>
              </a:rPr>
              <a:pPr/>
              <a:t>26</a:t>
            </a:fld>
            <a:endParaRPr lang="en-US">
              <a:solidFill>
                <a:prstClr val="black"/>
              </a:solidFill>
            </a:endParaRPr>
          </a:p>
        </p:txBody>
      </p:sp>
    </p:spTree>
    <p:extLst>
      <p:ext uri="{BB962C8B-B14F-4D97-AF65-F5344CB8AC3E}">
        <p14:creationId xmlns:p14="http://schemas.microsoft.com/office/powerpoint/2010/main" val="21211234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8288707-13C5-0D44-A6CC-0F7089BF747C}" type="slidenum">
              <a:rPr lang="en-US" smtClean="0">
                <a:solidFill>
                  <a:prstClr val="black"/>
                </a:solidFill>
              </a:rPr>
              <a:pPr/>
              <a:t>30</a:t>
            </a:fld>
            <a:endParaRPr lang="en-US">
              <a:solidFill>
                <a:prstClr val="black"/>
              </a:solidFill>
            </a:endParaRPr>
          </a:p>
        </p:txBody>
      </p:sp>
    </p:spTree>
    <p:extLst>
      <p:ext uri="{BB962C8B-B14F-4D97-AF65-F5344CB8AC3E}">
        <p14:creationId xmlns:p14="http://schemas.microsoft.com/office/powerpoint/2010/main" val="21211234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8288707-13C5-0D44-A6CC-0F7089BF747C}" type="slidenum">
              <a:rPr lang="en-US" smtClean="0">
                <a:solidFill>
                  <a:prstClr val="black"/>
                </a:solidFill>
              </a:rPr>
              <a:pPr/>
              <a:t>34</a:t>
            </a:fld>
            <a:endParaRPr lang="en-US">
              <a:solidFill>
                <a:prstClr val="black"/>
              </a:solidFill>
            </a:endParaRPr>
          </a:p>
        </p:txBody>
      </p:sp>
    </p:spTree>
    <p:extLst>
      <p:ext uri="{BB962C8B-B14F-4D97-AF65-F5344CB8AC3E}">
        <p14:creationId xmlns:p14="http://schemas.microsoft.com/office/powerpoint/2010/main" val="212112345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4" Type="http://schemas.microsoft.com/office/2007/relationships/hdphoto" Target="../media/hdphoto1.wdp"/><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_Title Slide">
    <p:bg>
      <p:bgPr>
        <a:solidFill>
          <a:schemeClr val="accent2"/>
        </a:solidFill>
        <a:effectLst/>
      </p:bgPr>
    </p:bg>
    <p:spTree>
      <p:nvGrpSpPr>
        <p:cNvPr id="1" name=""/>
        <p:cNvGrpSpPr/>
        <p:nvPr/>
      </p:nvGrpSpPr>
      <p:grpSpPr>
        <a:xfrm>
          <a:off x="0" y="0"/>
          <a:ext cx="0" cy="0"/>
          <a:chOff x="0" y="0"/>
          <a:chExt cx="0" cy="0"/>
        </a:xfrm>
      </p:grpSpPr>
      <p:sp>
        <p:nvSpPr>
          <p:cNvPr id="8" name="Rectangle 7"/>
          <p:cNvSpPr/>
          <p:nvPr userDrawn="1"/>
        </p:nvSpPr>
        <p:spPr>
          <a:xfrm>
            <a:off x="0" y="0"/>
            <a:ext cx="4809868" cy="5124965"/>
          </a:xfrm>
          <a:prstGeom prst="rect">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sz="1800">
              <a:solidFill>
                <a:srgbClr val="FFFFFF"/>
              </a:solidFill>
            </a:endParaRPr>
          </a:p>
        </p:txBody>
      </p:sp>
      <p:sp>
        <p:nvSpPr>
          <p:cNvPr id="5" name="Rectangle 4"/>
          <p:cNvSpPr/>
          <p:nvPr userDrawn="1"/>
        </p:nvSpPr>
        <p:spPr>
          <a:xfrm>
            <a:off x="0" y="5124964"/>
            <a:ext cx="12192000" cy="173303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sz="1800">
              <a:solidFill>
                <a:srgbClr val="FFFFFF"/>
              </a:solidFill>
            </a:endParaRPr>
          </a:p>
        </p:txBody>
      </p:sp>
      <p:sp>
        <p:nvSpPr>
          <p:cNvPr id="2" name="Title 1"/>
          <p:cNvSpPr>
            <a:spLocks noGrp="1"/>
          </p:cNvSpPr>
          <p:nvPr>
            <p:ph type="ctrTitle" hasCustomPrompt="1"/>
          </p:nvPr>
        </p:nvSpPr>
        <p:spPr>
          <a:xfrm>
            <a:off x="4893276" y="1445935"/>
            <a:ext cx="6987746" cy="1209962"/>
          </a:xfrm>
          <a:prstGeom prst="rect">
            <a:avLst/>
          </a:prstGeom>
        </p:spPr>
        <p:txBody>
          <a:bodyPr anchor="b" anchorCtr="0">
            <a:normAutofit/>
          </a:bodyPr>
          <a:lstStyle>
            <a:lvl1pPr algn="l">
              <a:defRPr sz="4500" b="1" i="0" baseline="0">
                <a:solidFill>
                  <a:schemeClr val="bg1"/>
                </a:solidFill>
                <a:latin typeface="Corbel" panose="020B0503020204020204" pitchFamily="34" charset="0"/>
                <a:cs typeface="Arial"/>
              </a:defRPr>
            </a:lvl1pPr>
          </a:lstStyle>
          <a:p>
            <a:r>
              <a:rPr lang="en-US" dirty="0" smtClean="0"/>
              <a:t>Click to enter presentation title</a:t>
            </a:r>
            <a:endParaRPr lang="en-US" dirty="0"/>
          </a:p>
        </p:txBody>
      </p:sp>
      <p:sp>
        <p:nvSpPr>
          <p:cNvPr id="3" name="Subtitle 2"/>
          <p:cNvSpPr>
            <a:spLocks noGrp="1"/>
          </p:cNvSpPr>
          <p:nvPr>
            <p:ph type="subTitle" idx="1" hasCustomPrompt="1"/>
          </p:nvPr>
        </p:nvSpPr>
        <p:spPr>
          <a:xfrm>
            <a:off x="4900856" y="2941030"/>
            <a:ext cx="6980166" cy="1185366"/>
          </a:xfrm>
          <a:prstGeom prst="rect">
            <a:avLst/>
          </a:prstGeom>
        </p:spPr>
        <p:txBody>
          <a:bodyPr>
            <a:normAutofit/>
          </a:bodyPr>
          <a:lstStyle>
            <a:lvl1pPr marL="0" indent="0" algn="l">
              <a:spcBef>
                <a:spcPts val="450"/>
              </a:spcBef>
              <a:buNone/>
              <a:defRPr sz="2400" b="0" i="0">
                <a:solidFill>
                  <a:schemeClr val="bg1"/>
                </a:solidFill>
                <a:latin typeface="Arial"/>
                <a:cs typeface="Arial"/>
              </a:defRPr>
            </a:lvl1pPr>
            <a:lvl2pPr marL="457189" indent="0" algn="ctr">
              <a:buNone/>
              <a:defRPr>
                <a:solidFill>
                  <a:schemeClr val="tx1">
                    <a:tint val="75000"/>
                  </a:schemeClr>
                </a:solidFill>
              </a:defRPr>
            </a:lvl2pPr>
            <a:lvl3pPr marL="914378" indent="0" algn="ctr">
              <a:buNone/>
              <a:defRPr>
                <a:solidFill>
                  <a:schemeClr val="tx1">
                    <a:tint val="75000"/>
                  </a:schemeClr>
                </a:solidFill>
              </a:defRPr>
            </a:lvl3pPr>
            <a:lvl4pPr marL="1371566" indent="0" algn="ctr">
              <a:buNone/>
              <a:defRPr>
                <a:solidFill>
                  <a:schemeClr val="tx1">
                    <a:tint val="75000"/>
                  </a:schemeClr>
                </a:solidFill>
              </a:defRPr>
            </a:lvl4pPr>
            <a:lvl5pPr marL="1828754" indent="0" algn="ctr">
              <a:buNone/>
              <a:defRPr>
                <a:solidFill>
                  <a:schemeClr val="tx1">
                    <a:tint val="75000"/>
                  </a:schemeClr>
                </a:solidFill>
              </a:defRPr>
            </a:lvl5pPr>
            <a:lvl6pPr marL="2285943" indent="0" algn="ctr">
              <a:buNone/>
              <a:defRPr>
                <a:solidFill>
                  <a:schemeClr val="tx1">
                    <a:tint val="75000"/>
                  </a:schemeClr>
                </a:solidFill>
              </a:defRPr>
            </a:lvl6pPr>
            <a:lvl7pPr marL="2743132" indent="0" algn="ctr">
              <a:buNone/>
              <a:defRPr>
                <a:solidFill>
                  <a:schemeClr val="tx1">
                    <a:tint val="75000"/>
                  </a:schemeClr>
                </a:solidFill>
              </a:defRPr>
            </a:lvl7pPr>
            <a:lvl8pPr marL="3200320" indent="0" algn="ctr">
              <a:buNone/>
              <a:defRPr>
                <a:solidFill>
                  <a:schemeClr val="tx1">
                    <a:tint val="75000"/>
                  </a:schemeClr>
                </a:solidFill>
              </a:defRPr>
            </a:lvl8pPr>
            <a:lvl9pPr marL="3657509" indent="0" algn="ctr">
              <a:buNone/>
              <a:defRPr>
                <a:solidFill>
                  <a:schemeClr val="tx1">
                    <a:tint val="75000"/>
                  </a:schemeClr>
                </a:solidFill>
              </a:defRPr>
            </a:lvl9pPr>
          </a:lstStyle>
          <a:p>
            <a:r>
              <a:rPr lang="en-US" dirty="0" smtClean="0"/>
              <a:t>Click to enter subtitle</a:t>
            </a:r>
            <a:endParaRPr lang="en-US" dirty="0"/>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754114" y="5695229"/>
            <a:ext cx="2690951" cy="490563"/>
          </a:xfrm>
          <a:prstGeom prst="rect">
            <a:avLst/>
          </a:prstGeom>
        </p:spPr>
      </p:pic>
      <p:pic>
        <p:nvPicPr>
          <p:cNvPr id="7" name="Picture 6"/>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0" y="2419414"/>
            <a:ext cx="4809868" cy="2705551"/>
          </a:xfrm>
          <a:prstGeom prst="rect">
            <a:avLst/>
          </a:prstGeom>
        </p:spPr>
      </p:pic>
      <p:cxnSp>
        <p:nvCxnSpPr>
          <p:cNvPr id="10" name="Straight Connector 9"/>
          <p:cNvCxnSpPr/>
          <p:nvPr userDrawn="1"/>
        </p:nvCxnSpPr>
        <p:spPr>
          <a:xfrm>
            <a:off x="4809868" y="2692968"/>
            <a:ext cx="7382132" cy="0"/>
          </a:xfrm>
          <a:prstGeom prst="line">
            <a:avLst/>
          </a:prstGeom>
          <a:ln w="57150">
            <a:solidFill>
              <a:schemeClr val="accent2">
                <a:lumMod val="40000"/>
                <a:lumOff val="6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94162904"/>
      </p:ext>
    </p:extLst>
  </p:cSld>
  <p:clrMapOvr>
    <a:masterClrMapping/>
  </p:clrMapOvr>
  <p:transition xmlns:p14="http://schemas.microsoft.com/office/powerpoint/2010/main" spd="slow">
    <p:wipe dir="r"/>
  </p:transition>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1331728" y="71774"/>
            <a:ext cx="10250672" cy="996306"/>
          </a:xfrm>
          <a:prstGeom prst="rect">
            <a:avLst/>
          </a:prstGeom>
        </p:spPr>
        <p:txBody>
          <a:bodyPr anchor="ctr" anchorCtr="0"/>
          <a:lstStyle>
            <a:lvl1pPr algn="ctr">
              <a:defRPr sz="3600" b="1" baseline="0">
                <a:solidFill>
                  <a:schemeClr val="tx2">
                    <a:lumMod val="75000"/>
                  </a:schemeClr>
                </a:solidFill>
                <a:latin typeface="Corbel" panose="020B0503020204020204" pitchFamily="34" charset="0"/>
              </a:defRPr>
            </a:lvl1pPr>
          </a:lstStyle>
          <a:p>
            <a:r>
              <a:rPr lang="en-US" dirty="0" smtClean="0"/>
              <a:t>Click to enter slide title</a:t>
            </a:r>
            <a:endParaRPr lang="en-US" dirty="0"/>
          </a:p>
        </p:txBody>
      </p:sp>
      <p:sp>
        <p:nvSpPr>
          <p:cNvPr id="9" name="Content Placeholder 2"/>
          <p:cNvSpPr>
            <a:spLocks noGrp="1"/>
          </p:cNvSpPr>
          <p:nvPr>
            <p:ph idx="1"/>
          </p:nvPr>
        </p:nvSpPr>
        <p:spPr>
          <a:xfrm>
            <a:off x="609600" y="1307805"/>
            <a:ext cx="11272284" cy="5126864"/>
          </a:xfrm>
          <a:prstGeom prst="rect">
            <a:avLst/>
          </a:prstGeom>
        </p:spPr>
        <p:txBody>
          <a:bodyPr/>
          <a:lstStyle>
            <a:lvl1pPr marL="228594" indent="-228594">
              <a:spcBef>
                <a:spcPts val="1200"/>
              </a:spcBef>
              <a:buClr>
                <a:schemeClr val="accent1"/>
              </a:buClr>
              <a:defRPr sz="2400">
                <a:solidFill>
                  <a:schemeClr val="tx1"/>
                </a:solidFill>
              </a:defRPr>
            </a:lvl1pPr>
            <a:lvl2pPr marL="685783" indent="-228594">
              <a:spcBef>
                <a:spcPts val="600"/>
              </a:spcBef>
              <a:buClr>
                <a:schemeClr val="accent1"/>
              </a:buClr>
              <a:buSzPct val="100000"/>
              <a:buFont typeface="Arial" panose="020B0604020202020204" pitchFamily="34" charset="0"/>
              <a:buChar char="−"/>
              <a:defRPr sz="1800">
                <a:solidFill>
                  <a:schemeClr val="tx1"/>
                </a:solidFill>
              </a:defRPr>
            </a:lvl2pPr>
            <a:lvl3pPr marL="1084236" indent="-169859">
              <a:spcBef>
                <a:spcPts val="450"/>
              </a:spcBef>
              <a:buClr>
                <a:schemeClr val="accent1"/>
              </a:buClr>
              <a:defRPr sz="1600">
                <a:solidFill>
                  <a:schemeClr val="tx1"/>
                </a:solidFill>
              </a:defRPr>
            </a:lvl3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066992288"/>
      </p:ext>
    </p:extLst>
  </p:cSld>
  <p:clrMapOvr>
    <a:masterClrMapping/>
  </p:clrMapOvr>
  <p:transition xmlns:p14="http://schemas.microsoft.com/office/powerpoint/2010/main" spd="slow">
    <p:wipe dir="r"/>
  </p:transition>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1331728" y="71774"/>
            <a:ext cx="10250672" cy="996306"/>
          </a:xfrm>
          <a:prstGeom prst="rect">
            <a:avLst/>
          </a:prstGeom>
        </p:spPr>
        <p:txBody>
          <a:bodyPr anchor="ctr" anchorCtr="0"/>
          <a:lstStyle>
            <a:lvl1pPr algn="ctr">
              <a:defRPr sz="3600" b="1" baseline="0">
                <a:solidFill>
                  <a:schemeClr val="tx2">
                    <a:lumMod val="75000"/>
                  </a:schemeClr>
                </a:solidFill>
                <a:latin typeface="Corbel" panose="020B0503020204020204" pitchFamily="34" charset="0"/>
              </a:defRPr>
            </a:lvl1pPr>
          </a:lstStyle>
          <a:p>
            <a:r>
              <a:rPr lang="en-US" dirty="0" smtClean="0"/>
              <a:t>Click to enter slide title</a:t>
            </a:r>
            <a:endParaRPr lang="en-US" dirty="0"/>
          </a:p>
        </p:txBody>
      </p:sp>
    </p:spTree>
    <p:extLst>
      <p:ext uri="{BB962C8B-B14F-4D97-AF65-F5344CB8AC3E}">
        <p14:creationId xmlns:p14="http://schemas.microsoft.com/office/powerpoint/2010/main" val="2448488729"/>
      </p:ext>
    </p:extLst>
  </p:cSld>
  <p:clrMapOvr>
    <a:masterClrMapping/>
  </p:clrMapOvr>
  <p:transition xmlns:p14="http://schemas.microsoft.com/office/powerpoint/2010/main" spd="slow">
    <p:wipe dir="r"/>
  </p:transition>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629519"/>
      </p:ext>
    </p:extLst>
  </p:cSld>
  <p:clrMapOvr>
    <a:masterClrMapping/>
  </p:clrMapOvr>
  <p:transition xmlns:p14="http://schemas.microsoft.com/office/powerpoint/2010/main" spd="slow">
    <p:wipe dir="r"/>
  </p:transition>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11" name="Freeform 5"/>
          <p:cNvSpPr>
            <a:spLocks/>
          </p:cNvSpPr>
          <p:nvPr userDrawn="1"/>
        </p:nvSpPr>
        <p:spPr bwMode="auto">
          <a:xfrm>
            <a:off x="194073" y="426244"/>
            <a:ext cx="3854053" cy="4343400"/>
          </a:xfrm>
          <a:custGeom>
            <a:avLst/>
            <a:gdLst>
              <a:gd name="T0" fmla="*/ 433 w 540"/>
              <a:gd name="T1" fmla="*/ 130 h 609"/>
              <a:gd name="T2" fmla="*/ 412 w 540"/>
              <a:gd name="T3" fmla="*/ 157 h 609"/>
              <a:gd name="T4" fmla="*/ 499 w 540"/>
              <a:gd name="T5" fmla="*/ 353 h 609"/>
              <a:gd name="T6" fmla="*/ 256 w 540"/>
              <a:gd name="T7" fmla="*/ 565 h 609"/>
              <a:gd name="T8" fmla="*/ 44 w 540"/>
              <a:gd name="T9" fmla="*/ 322 h 609"/>
              <a:gd name="T10" fmla="*/ 267 w 540"/>
              <a:gd name="T11" fmla="*/ 109 h 609"/>
              <a:gd name="T12" fmla="*/ 270 w 540"/>
              <a:gd name="T13" fmla="*/ 109 h 609"/>
              <a:gd name="T14" fmla="*/ 219 w 540"/>
              <a:gd name="T15" fmla="*/ 165 h 609"/>
              <a:gd name="T16" fmla="*/ 246 w 540"/>
              <a:gd name="T17" fmla="*/ 189 h 609"/>
              <a:gd name="T18" fmla="*/ 339 w 540"/>
              <a:gd name="T19" fmla="*/ 86 h 609"/>
              <a:gd name="T20" fmla="*/ 230 w 540"/>
              <a:gd name="T21" fmla="*/ 0 h 609"/>
              <a:gd name="T22" fmla="*/ 207 w 540"/>
              <a:gd name="T23" fmla="*/ 28 h 609"/>
              <a:gd name="T24" fmla="*/ 266 w 540"/>
              <a:gd name="T25" fmla="*/ 75 h 609"/>
              <a:gd name="T26" fmla="*/ 266 w 540"/>
              <a:gd name="T27" fmla="*/ 75 h 609"/>
              <a:gd name="T28" fmla="*/ 91 w 540"/>
              <a:gd name="T29" fmla="*/ 147 h 609"/>
              <a:gd name="T30" fmla="*/ 10 w 540"/>
              <a:gd name="T31" fmla="*/ 319 h 609"/>
              <a:gd name="T32" fmla="*/ 254 w 540"/>
              <a:gd name="T33" fmla="*/ 599 h 609"/>
              <a:gd name="T34" fmla="*/ 534 w 540"/>
              <a:gd name="T35" fmla="*/ 355 h 609"/>
              <a:gd name="T36" fmla="*/ 433 w 540"/>
              <a:gd name="T37" fmla="*/ 130 h 6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40" h="609">
                <a:moveTo>
                  <a:pt x="433" y="130"/>
                </a:moveTo>
                <a:cubicBezTo>
                  <a:pt x="412" y="157"/>
                  <a:pt x="412" y="157"/>
                  <a:pt x="412" y="157"/>
                </a:cubicBezTo>
                <a:cubicBezTo>
                  <a:pt x="472" y="204"/>
                  <a:pt x="505" y="277"/>
                  <a:pt x="499" y="353"/>
                </a:cubicBezTo>
                <a:cubicBezTo>
                  <a:pt x="491" y="479"/>
                  <a:pt x="382" y="574"/>
                  <a:pt x="256" y="565"/>
                </a:cubicBezTo>
                <a:cubicBezTo>
                  <a:pt x="130" y="557"/>
                  <a:pt x="35" y="447"/>
                  <a:pt x="44" y="322"/>
                </a:cubicBezTo>
                <a:cubicBezTo>
                  <a:pt x="52" y="203"/>
                  <a:pt x="148" y="111"/>
                  <a:pt x="267" y="109"/>
                </a:cubicBezTo>
                <a:cubicBezTo>
                  <a:pt x="270" y="109"/>
                  <a:pt x="270" y="109"/>
                  <a:pt x="270" y="109"/>
                </a:cubicBezTo>
                <a:cubicBezTo>
                  <a:pt x="219" y="165"/>
                  <a:pt x="219" y="165"/>
                  <a:pt x="219" y="165"/>
                </a:cubicBezTo>
                <a:cubicBezTo>
                  <a:pt x="246" y="189"/>
                  <a:pt x="246" y="189"/>
                  <a:pt x="246" y="189"/>
                </a:cubicBezTo>
                <a:cubicBezTo>
                  <a:pt x="339" y="86"/>
                  <a:pt x="339" y="86"/>
                  <a:pt x="339" y="86"/>
                </a:cubicBezTo>
                <a:cubicBezTo>
                  <a:pt x="230" y="0"/>
                  <a:pt x="230" y="0"/>
                  <a:pt x="230" y="0"/>
                </a:cubicBezTo>
                <a:cubicBezTo>
                  <a:pt x="207" y="28"/>
                  <a:pt x="207" y="28"/>
                  <a:pt x="207" y="28"/>
                </a:cubicBezTo>
                <a:cubicBezTo>
                  <a:pt x="266" y="75"/>
                  <a:pt x="266" y="75"/>
                  <a:pt x="266" y="75"/>
                </a:cubicBezTo>
                <a:cubicBezTo>
                  <a:pt x="266" y="75"/>
                  <a:pt x="266" y="75"/>
                  <a:pt x="266" y="75"/>
                </a:cubicBezTo>
                <a:cubicBezTo>
                  <a:pt x="201" y="76"/>
                  <a:pt x="138" y="102"/>
                  <a:pt x="91" y="147"/>
                </a:cubicBezTo>
                <a:cubicBezTo>
                  <a:pt x="43" y="192"/>
                  <a:pt x="14" y="253"/>
                  <a:pt x="10" y="319"/>
                </a:cubicBezTo>
                <a:cubicBezTo>
                  <a:pt x="0" y="464"/>
                  <a:pt x="109" y="589"/>
                  <a:pt x="254" y="599"/>
                </a:cubicBezTo>
                <a:cubicBezTo>
                  <a:pt x="398" y="609"/>
                  <a:pt x="524" y="500"/>
                  <a:pt x="534" y="355"/>
                </a:cubicBezTo>
                <a:cubicBezTo>
                  <a:pt x="540" y="268"/>
                  <a:pt x="502" y="184"/>
                  <a:pt x="433" y="130"/>
                </a:cubicBezTo>
                <a:close/>
              </a:path>
            </a:pathLst>
          </a:custGeom>
          <a:solidFill>
            <a:schemeClr val="accent1">
              <a:lumMod val="75000"/>
            </a:schemeClr>
          </a:solidFill>
          <a:ln>
            <a:noFill/>
          </a:ln>
        </p:spPr>
        <p:txBody>
          <a:bodyPr vert="horz" wrap="square" lIns="68580" tIns="34290" rIns="68580" bIns="34290" numCol="1" anchor="t" anchorCtr="0" compatLnSpc="1">
            <a:prstTxWarp prst="textNoShape">
              <a:avLst/>
            </a:prstTxWarp>
          </a:bodyPr>
          <a:lstStyle/>
          <a:p>
            <a:pPr defTabSz="457189"/>
            <a:endParaRPr lang="en-US" sz="1800">
              <a:solidFill>
                <a:srgbClr val="444444"/>
              </a:solidFill>
            </a:endParaRPr>
          </a:p>
        </p:txBody>
      </p:sp>
      <p:sp>
        <p:nvSpPr>
          <p:cNvPr id="5" name="Rectangle 4"/>
          <p:cNvSpPr/>
          <p:nvPr userDrawn="1"/>
        </p:nvSpPr>
        <p:spPr>
          <a:xfrm>
            <a:off x="0" y="5124964"/>
            <a:ext cx="12192000" cy="173303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sz="1800">
              <a:solidFill>
                <a:srgbClr val="FFFFFF"/>
              </a:solidFill>
            </a:endParaRPr>
          </a:p>
        </p:txBody>
      </p:sp>
      <p:sp>
        <p:nvSpPr>
          <p:cNvPr id="2" name="Title 1"/>
          <p:cNvSpPr>
            <a:spLocks noGrp="1"/>
          </p:cNvSpPr>
          <p:nvPr>
            <p:ph type="ctrTitle" hasCustomPrompt="1"/>
          </p:nvPr>
        </p:nvSpPr>
        <p:spPr>
          <a:xfrm>
            <a:off x="775390" y="1636067"/>
            <a:ext cx="10290086" cy="1209962"/>
          </a:xfrm>
          <a:prstGeom prst="rect">
            <a:avLst/>
          </a:prstGeom>
        </p:spPr>
        <p:txBody>
          <a:bodyPr anchor="b" anchorCtr="0">
            <a:normAutofit/>
          </a:bodyPr>
          <a:lstStyle>
            <a:lvl1pPr algn="l">
              <a:defRPr sz="4500" b="1" i="0" baseline="0">
                <a:solidFill>
                  <a:schemeClr val="bg1"/>
                </a:solidFill>
                <a:latin typeface="Corbel" panose="020B0503020204020204" pitchFamily="34" charset="0"/>
                <a:cs typeface="Arial"/>
              </a:defRPr>
            </a:lvl1pPr>
          </a:lstStyle>
          <a:p>
            <a:r>
              <a:rPr lang="en-US" dirty="0" smtClean="0"/>
              <a:t>Click to enter presentation title</a:t>
            </a:r>
            <a:endParaRPr lang="en-US" dirty="0"/>
          </a:p>
        </p:txBody>
      </p:sp>
      <p:sp>
        <p:nvSpPr>
          <p:cNvPr id="3" name="Subtitle 2"/>
          <p:cNvSpPr>
            <a:spLocks noGrp="1"/>
          </p:cNvSpPr>
          <p:nvPr>
            <p:ph type="subTitle" idx="1" hasCustomPrompt="1"/>
          </p:nvPr>
        </p:nvSpPr>
        <p:spPr>
          <a:xfrm>
            <a:off x="788028" y="2941030"/>
            <a:ext cx="10277449" cy="1185366"/>
          </a:xfrm>
          <a:prstGeom prst="rect">
            <a:avLst/>
          </a:prstGeom>
        </p:spPr>
        <p:txBody>
          <a:bodyPr>
            <a:normAutofit/>
          </a:bodyPr>
          <a:lstStyle>
            <a:lvl1pPr marL="0" indent="0" algn="l">
              <a:spcBef>
                <a:spcPts val="450"/>
              </a:spcBef>
              <a:buNone/>
              <a:defRPr sz="2400" b="0" i="0">
                <a:solidFill>
                  <a:schemeClr val="bg1"/>
                </a:solidFill>
                <a:latin typeface="Arial"/>
                <a:cs typeface="Arial"/>
              </a:defRPr>
            </a:lvl1pPr>
            <a:lvl2pPr marL="457189" indent="0" algn="ctr">
              <a:buNone/>
              <a:defRPr>
                <a:solidFill>
                  <a:schemeClr val="tx1">
                    <a:tint val="75000"/>
                  </a:schemeClr>
                </a:solidFill>
              </a:defRPr>
            </a:lvl2pPr>
            <a:lvl3pPr marL="914378" indent="0" algn="ctr">
              <a:buNone/>
              <a:defRPr>
                <a:solidFill>
                  <a:schemeClr val="tx1">
                    <a:tint val="75000"/>
                  </a:schemeClr>
                </a:solidFill>
              </a:defRPr>
            </a:lvl3pPr>
            <a:lvl4pPr marL="1371566" indent="0" algn="ctr">
              <a:buNone/>
              <a:defRPr>
                <a:solidFill>
                  <a:schemeClr val="tx1">
                    <a:tint val="75000"/>
                  </a:schemeClr>
                </a:solidFill>
              </a:defRPr>
            </a:lvl4pPr>
            <a:lvl5pPr marL="1828754" indent="0" algn="ctr">
              <a:buNone/>
              <a:defRPr>
                <a:solidFill>
                  <a:schemeClr val="tx1">
                    <a:tint val="75000"/>
                  </a:schemeClr>
                </a:solidFill>
              </a:defRPr>
            </a:lvl5pPr>
            <a:lvl6pPr marL="2285943" indent="0" algn="ctr">
              <a:buNone/>
              <a:defRPr>
                <a:solidFill>
                  <a:schemeClr val="tx1">
                    <a:tint val="75000"/>
                  </a:schemeClr>
                </a:solidFill>
              </a:defRPr>
            </a:lvl6pPr>
            <a:lvl7pPr marL="2743132" indent="0" algn="ctr">
              <a:buNone/>
              <a:defRPr>
                <a:solidFill>
                  <a:schemeClr val="tx1">
                    <a:tint val="75000"/>
                  </a:schemeClr>
                </a:solidFill>
              </a:defRPr>
            </a:lvl7pPr>
            <a:lvl8pPr marL="3200320" indent="0" algn="ctr">
              <a:buNone/>
              <a:defRPr>
                <a:solidFill>
                  <a:schemeClr val="tx1">
                    <a:tint val="75000"/>
                  </a:schemeClr>
                </a:solidFill>
              </a:defRPr>
            </a:lvl8pPr>
            <a:lvl9pPr marL="3657509" indent="0" algn="ctr">
              <a:buNone/>
              <a:defRPr>
                <a:solidFill>
                  <a:schemeClr val="tx1">
                    <a:tint val="75000"/>
                  </a:schemeClr>
                </a:solidFill>
              </a:defRPr>
            </a:lvl9pPr>
          </a:lstStyle>
          <a:p>
            <a:r>
              <a:rPr lang="en-US" dirty="0" smtClean="0"/>
              <a:t>Click to enter subtitle</a:t>
            </a:r>
            <a:endParaRPr lang="en-US" dirty="0"/>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754114" y="5695229"/>
            <a:ext cx="2690951" cy="490563"/>
          </a:xfrm>
          <a:prstGeom prst="rect">
            <a:avLst/>
          </a:prstGeom>
        </p:spPr>
      </p:pic>
    </p:spTree>
    <p:extLst>
      <p:ext uri="{BB962C8B-B14F-4D97-AF65-F5344CB8AC3E}">
        <p14:creationId xmlns:p14="http://schemas.microsoft.com/office/powerpoint/2010/main" val="3497376340"/>
      </p:ext>
    </p:extLst>
  </p:cSld>
  <p:clrMapOvr>
    <a:masterClrMapping/>
  </p:clrMapOvr>
  <p:transition xmlns:p14="http://schemas.microsoft.com/office/powerpoint/2010/main" spd="slow">
    <p:wipe dir="r"/>
  </p:transition>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theme" Target="../theme/theme1.xml"/><Relationship Id="rId7" Type="http://schemas.openxmlformats.org/officeDocument/2006/relationships/image" Target="../media/image1.png"/><Relationship Id="rId8"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5" name="TextBox 4"/>
          <p:cNvSpPr txBox="1"/>
          <p:nvPr/>
        </p:nvSpPr>
        <p:spPr>
          <a:xfrm>
            <a:off x="128132" y="6516371"/>
            <a:ext cx="347797" cy="253916"/>
          </a:xfrm>
          <a:prstGeom prst="rect">
            <a:avLst/>
          </a:prstGeom>
          <a:noFill/>
        </p:spPr>
        <p:txBody>
          <a:bodyPr wrap="square" lIns="0" rIns="0" rtlCol="0">
            <a:spAutoFit/>
          </a:bodyPr>
          <a:lstStyle/>
          <a:p>
            <a:pPr defTabSz="457189">
              <a:spcBef>
                <a:spcPts val="950"/>
              </a:spcBef>
              <a:buClr>
                <a:srgbClr val="333333"/>
              </a:buClr>
              <a:buFont typeface="Lucida Grande"/>
              <a:buNone/>
            </a:pPr>
            <a:fld id="{A4370C78-B62B-49DC-826F-593EDAA9C081}" type="slidenum">
              <a:rPr lang="en-US" sz="1050">
                <a:solidFill>
                  <a:srgbClr val="000000"/>
                </a:solidFill>
                <a:latin typeface="Arial"/>
                <a:cs typeface="Arial"/>
              </a:rPr>
              <a:pPr defTabSz="457189">
                <a:spcBef>
                  <a:spcPts val="950"/>
                </a:spcBef>
                <a:buClr>
                  <a:srgbClr val="333333"/>
                </a:buClr>
                <a:buFont typeface="Lucida Grande"/>
                <a:buNone/>
              </a:pPr>
              <a:t>‹#›</a:t>
            </a:fld>
            <a:endParaRPr lang="en-US" sz="1050" dirty="0">
              <a:solidFill>
                <a:srgbClr val="000000"/>
              </a:solidFill>
              <a:latin typeface="Arial"/>
              <a:cs typeface="Arial"/>
            </a:endParaRPr>
          </a:p>
        </p:txBody>
      </p:sp>
      <p:pic>
        <p:nvPicPr>
          <p:cNvPr id="12" name="Picture 1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695274" y="6524284"/>
            <a:ext cx="1251398" cy="228131"/>
          </a:xfrm>
          <a:prstGeom prst="rect">
            <a:avLst/>
          </a:prstGeom>
        </p:spPr>
      </p:pic>
      <p:sp>
        <p:nvSpPr>
          <p:cNvPr id="13" name="Rectangle 12"/>
          <p:cNvSpPr>
            <a:spLocks/>
          </p:cNvSpPr>
          <p:nvPr/>
        </p:nvSpPr>
        <p:spPr bwMode="auto">
          <a:xfrm>
            <a:off x="807387" y="6534726"/>
            <a:ext cx="5293388" cy="296652"/>
          </a:xfrm>
          <a:prstGeom prst="rect">
            <a:avLst/>
          </a:prstGeom>
          <a:noFill/>
          <a:ln w="12700" cap="rnd">
            <a:noFill/>
            <a:round/>
            <a:headEnd/>
            <a:tailEnd/>
          </a:ln>
        </p:spPr>
        <p:txBody>
          <a:bodyPr wrap="none" lIns="28575" tIns="28575" rIns="28575" bIns="28575"/>
          <a:lstStyle/>
          <a:p>
            <a:pPr defTabSz="457189">
              <a:spcBef>
                <a:spcPts val="235"/>
              </a:spcBef>
              <a:defRPr/>
            </a:pPr>
            <a:r>
              <a:rPr lang="en-US" sz="900" dirty="0">
                <a:solidFill>
                  <a:srgbClr val="4D4D4D"/>
                </a:solidFill>
                <a:ea typeface="MS PGothic" pitchFamily="34" charset="-128"/>
                <a:sym typeface="Calibri" pitchFamily="34" charset="0"/>
              </a:rPr>
              <a:t>Copyright </a:t>
            </a:r>
            <a:r>
              <a:rPr lang="en-US" sz="900" dirty="0" smtClean="0">
                <a:solidFill>
                  <a:srgbClr val="4D4D4D"/>
                </a:solidFill>
                <a:ea typeface="MS PGothic" pitchFamily="34" charset="-128"/>
                <a:sym typeface="Calibri" pitchFamily="34" charset="0"/>
              </a:rPr>
              <a:t>2015.  </a:t>
            </a:r>
            <a:r>
              <a:rPr lang="en-US" sz="900" dirty="0">
                <a:solidFill>
                  <a:srgbClr val="4D4D4D"/>
                </a:solidFill>
                <a:ea typeface="MS PGothic" pitchFamily="34" charset="-128"/>
                <a:sym typeface="Calibri" pitchFamily="34" charset="0"/>
              </a:rPr>
              <a:t>Confidential – Distribution prohibited without permission </a:t>
            </a:r>
          </a:p>
        </p:txBody>
      </p:sp>
      <p:sp>
        <p:nvSpPr>
          <p:cNvPr id="14" name="Rectangle 3"/>
          <p:cNvSpPr>
            <a:spLocks/>
          </p:cNvSpPr>
          <p:nvPr/>
        </p:nvSpPr>
        <p:spPr bwMode="auto">
          <a:xfrm rot="16200000">
            <a:off x="6020562" y="-5069766"/>
            <a:ext cx="1110996" cy="11231880"/>
          </a:xfrm>
          <a:prstGeom prst="rect">
            <a:avLst/>
          </a:prstGeom>
          <a:solidFill>
            <a:srgbClr val="EEEEEE"/>
          </a:solidFill>
          <a:ln w="9525">
            <a:noFill/>
            <a:round/>
            <a:headEnd/>
            <a:tailEnd/>
          </a:ln>
        </p:spPr>
        <p:txBody>
          <a:bodyPr lIns="0" tIns="0" rIns="0" bIns="0"/>
          <a:lstStyle/>
          <a:p>
            <a:pPr defTabSz="457189"/>
            <a:endParaRPr lang="en-US" sz="1800">
              <a:solidFill>
                <a:srgbClr val="444444"/>
              </a:solidFill>
            </a:endParaRPr>
          </a:p>
        </p:txBody>
      </p:sp>
      <p:pic>
        <p:nvPicPr>
          <p:cNvPr id="15" name="Picture 1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21" y="1"/>
            <a:ext cx="1110995" cy="1110995"/>
          </a:xfrm>
          <a:prstGeom prst="rect">
            <a:avLst/>
          </a:prstGeom>
          <a:noFill/>
          <a:ln>
            <a:noFill/>
          </a:ln>
        </p:spPr>
      </p:pic>
    </p:spTree>
    <p:extLst>
      <p:ext uri="{BB962C8B-B14F-4D97-AF65-F5344CB8AC3E}">
        <p14:creationId xmlns:p14="http://schemas.microsoft.com/office/powerpoint/2010/main" val="3788404535"/>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1" r:id="rId5"/>
  </p:sldLayoutIdLst>
  <p:transition xmlns:p14="http://schemas.microsoft.com/office/powerpoint/2010/main" spd="slow">
    <p:wipe dir="r"/>
  </p:transition>
  <p:timing>
    <p:tnLst>
      <p:par>
        <p:cTn xmlns:p14="http://schemas.microsoft.com/office/powerpoint/2010/main" id="1" dur="indefinite" restart="never" nodeType="tmRoot"/>
      </p:par>
    </p:tnLst>
  </p:timing>
  <p:txStyles>
    <p:titleStyle>
      <a:lvl1pPr algn="l" defTabSz="457189" rtl="0" eaLnBrk="1" latinLnBrk="0" hangingPunct="1">
        <a:spcBef>
          <a:spcPct val="0"/>
        </a:spcBef>
        <a:buNone/>
        <a:defRPr sz="2600" b="1" i="0" kern="1200">
          <a:solidFill>
            <a:schemeClr val="tx2"/>
          </a:solidFill>
          <a:latin typeface="Arial"/>
          <a:ea typeface="+mj-ea"/>
          <a:cs typeface="Arial"/>
        </a:defRPr>
      </a:lvl1pPr>
    </p:titleStyle>
    <p:bodyStyle>
      <a:lvl1pPr marL="342892" indent="-342892" algn="l" defTabSz="457189" rtl="0" eaLnBrk="1" latinLnBrk="0" hangingPunct="1">
        <a:spcBef>
          <a:spcPts val="950"/>
        </a:spcBef>
        <a:buClr>
          <a:schemeClr val="tx2"/>
        </a:buClr>
        <a:buFont typeface="Lucida Grande"/>
        <a:buChar char="▪"/>
        <a:defRPr sz="1800" b="0" i="0" kern="1200">
          <a:solidFill>
            <a:srgbClr val="000000"/>
          </a:solidFill>
          <a:latin typeface="Arial"/>
          <a:ea typeface="+mn-ea"/>
          <a:cs typeface="Arial"/>
        </a:defRPr>
      </a:lvl1pPr>
      <a:lvl2pPr marL="742931" indent="-285743" algn="l" defTabSz="457189" rtl="0" eaLnBrk="1" latinLnBrk="0" hangingPunct="1">
        <a:spcBef>
          <a:spcPts val="450"/>
        </a:spcBef>
        <a:buClr>
          <a:schemeClr val="tx2"/>
        </a:buClr>
        <a:buSzPct val="60000"/>
        <a:buFont typeface="Lucida Grande"/>
        <a:buChar char="￭"/>
        <a:defRPr sz="1600" b="0" i="0" kern="1200">
          <a:solidFill>
            <a:srgbClr val="000000"/>
          </a:solidFill>
          <a:latin typeface="Arial"/>
          <a:ea typeface="+mn-ea"/>
          <a:cs typeface="Arial"/>
        </a:defRPr>
      </a:lvl2pPr>
      <a:lvl3pPr marL="1142972" indent="-228594" algn="l" defTabSz="457189" rtl="0" eaLnBrk="1" latinLnBrk="0" hangingPunct="1">
        <a:spcBef>
          <a:spcPts val="450"/>
        </a:spcBef>
        <a:buFont typeface="Arial"/>
        <a:buChar char="•"/>
        <a:defRPr sz="1400" b="0" i="0" kern="1200">
          <a:solidFill>
            <a:srgbClr val="000000"/>
          </a:solidFill>
          <a:latin typeface="Arial"/>
          <a:ea typeface="+mn-ea"/>
          <a:cs typeface="Arial"/>
        </a:defRPr>
      </a:lvl3pPr>
      <a:lvl4pPr marL="1600160" indent="-228594" algn="l" defTabSz="457189" rtl="0" eaLnBrk="1" latinLnBrk="0" hangingPunct="1">
        <a:spcBef>
          <a:spcPct val="20000"/>
        </a:spcBef>
        <a:buFont typeface="Arial"/>
        <a:buChar char="–"/>
        <a:defRPr sz="1400" b="0" i="0" kern="1200">
          <a:solidFill>
            <a:schemeClr val="tx1"/>
          </a:solidFill>
          <a:latin typeface="Arial"/>
          <a:ea typeface="+mn-ea"/>
          <a:cs typeface="Arial"/>
        </a:defRPr>
      </a:lvl4pPr>
      <a:lvl5pPr marL="2057348" indent="-228594" algn="l" defTabSz="457189" rtl="0" eaLnBrk="1" latinLnBrk="0" hangingPunct="1">
        <a:spcBef>
          <a:spcPct val="20000"/>
        </a:spcBef>
        <a:buFont typeface="Arial"/>
        <a:buChar char="»"/>
        <a:defRPr sz="1400" b="0" i="0" kern="1200">
          <a:solidFill>
            <a:schemeClr val="tx1"/>
          </a:solidFill>
          <a:latin typeface="Arial"/>
          <a:ea typeface="+mn-ea"/>
          <a:cs typeface="Arial"/>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5"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9" rtl="0" eaLnBrk="1" latinLnBrk="0" hangingPunct="1">
        <a:defRPr sz="1800" kern="1200">
          <a:solidFill>
            <a:schemeClr val="tx1"/>
          </a:solidFill>
          <a:latin typeface="+mn-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8"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2"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localhost:6516"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smtClean="0"/>
              <a:t>XL </a:t>
            </a:r>
            <a:r>
              <a:rPr lang="en-US" dirty="0" err="1" smtClean="0"/>
              <a:t>TestView</a:t>
            </a:r>
            <a:r>
              <a:rPr lang="en-US" dirty="0" smtClean="0"/>
              <a:t> Training</a:t>
            </a:r>
            <a:endParaRPr lang="en-US" dirty="0"/>
          </a:p>
        </p:txBody>
      </p:sp>
      <p:sp>
        <p:nvSpPr>
          <p:cNvPr id="3" name="Subtitle 2"/>
          <p:cNvSpPr>
            <a:spLocks noGrp="1"/>
          </p:cNvSpPr>
          <p:nvPr>
            <p:ph type="subTitle" idx="1"/>
          </p:nvPr>
        </p:nvSpPr>
        <p:spPr/>
        <p:txBody>
          <a:bodyPr/>
          <a:lstStyle/>
          <a:p>
            <a:r>
              <a:rPr lang="en-US" dirty="0" smtClean="0"/>
              <a:t>Level I Training</a:t>
            </a:r>
            <a:endParaRPr lang="en-US" dirty="0"/>
          </a:p>
          <a:p>
            <a:endParaRPr lang="en-US" dirty="0"/>
          </a:p>
        </p:txBody>
      </p:sp>
    </p:spTree>
    <p:extLst>
      <p:ext uri="{BB962C8B-B14F-4D97-AF65-F5344CB8AC3E}">
        <p14:creationId xmlns:p14="http://schemas.microsoft.com/office/powerpoint/2010/main" val="1302339309"/>
      </p:ext>
    </p:extLst>
  </p:cSld>
  <p:clrMapOvr>
    <a:masterClrMapping/>
  </p:clrMapOvr>
  <p:transition xmlns:p14="http://schemas.microsoft.com/office/powerpoint/2010/main" spd="slow">
    <p:wipe dir="r"/>
  </p:transition>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XL </a:t>
            </a:r>
            <a:r>
              <a:rPr lang="en-US" dirty="0" err="1" smtClean="0"/>
              <a:t>TestView</a:t>
            </a:r>
            <a:r>
              <a:rPr lang="en-US" dirty="0" smtClean="0"/>
              <a:t> Self Paced Training</a:t>
            </a:r>
            <a:endParaRPr lang="en-US" dirty="0"/>
          </a:p>
        </p:txBody>
      </p:sp>
      <p:sp>
        <p:nvSpPr>
          <p:cNvPr id="3" name="Subtitle 2"/>
          <p:cNvSpPr>
            <a:spLocks noGrp="1"/>
          </p:cNvSpPr>
          <p:nvPr>
            <p:ph type="subTitle" idx="1"/>
          </p:nvPr>
        </p:nvSpPr>
        <p:spPr/>
        <p:txBody>
          <a:bodyPr/>
          <a:lstStyle/>
          <a:p>
            <a:r>
              <a:rPr lang="en-US" dirty="0" smtClean="0"/>
              <a:t>XL </a:t>
            </a:r>
            <a:r>
              <a:rPr lang="en-US" dirty="0" err="1" smtClean="0"/>
              <a:t>TestView</a:t>
            </a:r>
            <a:r>
              <a:rPr lang="en-US" dirty="0" smtClean="0"/>
              <a:t> Showcase Demo Dashboard</a:t>
            </a:r>
            <a:endParaRPr lang="en-US" dirty="0"/>
          </a:p>
          <a:p>
            <a:endParaRPr lang="en-US" dirty="0"/>
          </a:p>
        </p:txBody>
      </p:sp>
    </p:spTree>
    <p:extLst>
      <p:ext uri="{BB962C8B-B14F-4D97-AF65-F5344CB8AC3E}">
        <p14:creationId xmlns:p14="http://schemas.microsoft.com/office/powerpoint/2010/main" val="3908474927"/>
      </p:ext>
    </p:extLst>
  </p:cSld>
  <p:clrMapOvr>
    <a:masterClrMapping/>
  </p:clrMapOvr>
  <p:transition xmlns:p14="http://schemas.microsoft.com/office/powerpoint/2010/main" spd="slow">
    <p:wipe dir="r"/>
  </p:transition>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Installing and Starting XL </a:t>
            </a:r>
            <a:r>
              <a:rPr lang="en-US" dirty="0" err="1" smtClean="0"/>
              <a:t>TestView</a:t>
            </a:r>
            <a:endParaRPr lang="en-US" dirty="0"/>
          </a:p>
        </p:txBody>
      </p:sp>
      <p:sp>
        <p:nvSpPr>
          <p:cNvPr id="3" name="Content Placeholder 2"/>
          <p:cNvSpPr>
            <a:spLocks noGrp="1"/>
          </p:cNvSpPr>
          <p:nvPr>
            <p:ph idx="1"/>
          </p:nvPr>
        </p:nvSpPr>
        <p:spPr>
          <a:xfrm>
            <a:off x="609600" y="1251977"/>
            <a:ext cx="11272284" cy="5126864"/>
          </a:xfrm>
        </p:spPr>
        <p:txBody>
          <a:bodyPr/>
          <a:lstStyle/>
          <a:p>
            <a:r>
              <a:rPr lang="en-US" dirty="0" smtClean="0"/>
              <a:t>Download the zip file and extract to the location you wish to run the XL </a:t>
            </a:r>
            <a:r>
              <a:rPr lang="en-US" dirty="0" err="1" smtClean="0"/>
              <a:t>TestView</a:t>
            </a:r>
            <a:r>
              <a:rPr lang="en-US" dirty="0" smtClean="0"/>
              <a:t> server</a:t>
            </a:r>
          </a:p>
          <a:p>
            <a:r>
              <a:rPr lang="en-US" dirty="0" smtClean="0"/>
              <a:t>By default XL </a:t>
            </a:r>
            <a:r>
              <a:rPr lang="en-US" dirty="0" err="1" smtClean="0"/>
              <a:t>TestView</a:t>
            </a:r>
            <a:r>
              <a:rPr lang="en-US" dirty="0" smtClean="0"/>
              <a:t> using port 6516.  Make sure this port is open and accessible on the server machine.  The port can be changed if required.</a:t>
            </a:r>
          </a:p>
          <a:p>
            <a:r>
              <a:rPr lang="en-US" dirty="0" smtClean="0"/>
              <a:t>Depending on your server OS, use terminal or command window to change directory to the XL </a:t>
            </a:r>
            <a:r>
              <a:rPr lang="en-US" dirty="0" err="1" smtClean="0"/>
              <a:t>TestView</a:t>
            </a:r>
            <a:r>
              <a:rPr lang="en-US" dirty="0" smtClean="0"/>
              <a:t> server root/bin folder</a:t>
            </a:r>
          </a:p>
          <a:p>
            <a:r>
              <a:rPr lang="en-US" dirty="0" smtClean="0"/>
              <a:t>In Linux, run </a:t>
            </a:r>
            <a:r>
              <a:rPr lang="en-US" b="1" dirty="0" smtClean="0"/>
              <a:t>./</a:t>
            </a:r>
            <a:r>
              <a:rPr lang="en-US" b="1" dirty="0" err="1" smtClean="0"/>
              <a:t>server.sh</a:t>
            </a:r>
            <a:r>
              <a:rPr lang="en-US" b="1" dirty="0"/>
              <a:t> </a:t>
            </a:r>
            <a:r>
              <a:rPr lang="en-US" dirty="0" smtClean="0"/>
              <a:t>the log will display a message once the server starts, in Windows run </a:t>
            </a:r>
            <a:r>
              <a:rPr lang="en-US" b="1" dirty="0" smtClean="0"/>
              <a:t>start /b </a:t>
            </a:r>
            <a:r>
              <a:rPr lang="en-US" b="1" dirty="0" err="1" smtClean="0"/>
              <a:t>server.cmd</a:t>
            </a:r>
            <a:endParaRPr lang="en-US" b="1" dirty="0"/>
          </a:p>
          <a:p>
            <a:r>
              <a:rPr lang="en-US" dirty="0" smtClean="0"/>
              <a:t>In a modern browser navigate to </a:t>
            </a:r>
            <a:r>
              <a:rPr lang="en-US" dirty="0" smtClean="0">
                <a:hlinkClick r:id="rId2"/>
              </a:rPr>
              <a:t>http://localhost:6516</a:t>
            </a:r>
            <a:r>
              <a:rPr lang="en-US" dirty="0" smtClean="0"/>
              <a:t> and complete the form for your license.  Once submitted you will be able to login with the default user admin/admin</a:t>
            </a:r>
          </a:p>
          <a:p>
            <a:r>
              <a:rPr lang="en-US" dirty="0" smtClean="0"/>
              <a:t>XL </a:t>
            </a:r>
            <a:r>
              <a:rPr lang="en-US" dirty="0" err="1" smtClean="0"/>
              <a:t>TestView</a:t>
            </a:r>
            <a:r>
              <a:rPr lang="en-US" dirty="0" smtClean="0"/>
              <a:t> is now ready to rock.</a:t>
            </a:r>
          </a:p>
          <a:p>
            <a:endParaRPr lang="en-US" dirty="0" smtClean="0"/>
          </a:p>
        </p:txBody>
      </p:sp>
    </p:spTree>
    <p:extLst>
      <p:ext uri="{BB962C8B-B14F-4D97-AF65-F5344CB8AC3E}">
        <p14:creationId xmlns:p14="http://schemas.microsoft.com/office/powerpoint/2010/main" val="1703388991"/>
      </p:ext>
    </p:extLst>
  </p:cSld>
  <p:clrMapOvr>
    <a:masterClrMapping/>
  </p:clrMapOvr>
  <p:transition xmlns:p14="http://schemas.microsoft.com/office/powerpoint/2010/main" spd="slow">
    <p:wipe dir="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XL </a:t>
            </a:r>
            <a:r>
              <a:rPr lang="en-US" dirty="0" err="1" smtClean="0"/>
              <a:t>TestView</a:t>
            </a:r>
            <a:r>
              <a:rPr lang="en-US" dirty="0" smtClean="0"/>
              <a:t> Self Paced Training</a:t>
            </a:r>
            <a:endParaRPr lang="en-US" dirty="0"/>
          </a:p>
        </p:txBody>
      </p:sp>
      <p:sp>
        <p:nvSpPr>
          <p:cNvPr id="3" name="Subtitle 2"/>
          <p:cNvSpPr>
            <a:spLocks noGrp="1"/>
          </p:cNvSpPr>
          <p:nvPr>
            <p:ph type="subTitle" idx="1"/>
          </p:nvPr>
        </p:nvSpPr>
        <p:spPr/>
        <p:txBody>
          <a:bodyPr/>
          <a:lstStyle/>
          <a:p>
            <a:r>
              <a:rPr lang="en-US" dirty="0" smtClean="0"/>
              <a:t>Installing and Starting XL </a:t>
            </a:r>
            <a:r>
              <a:rPr lang="en-US" dirty="0" err="1" smtClean="0"/>
              <a:t>TestView</a:t>
            </a:r>
            <a:endParaRPr lang="en-US" dirty="0"/>
          </a:p>
          <a:p>
            <a:endParaRPr lang="en-US" dirty="0"/>
          </a:p>
        </p:txBody>
      </p:sp>
    </p:spTree>
    <p:extLst>
      <p:ext uri="{BB962C8B-B14F-4D97-AF65-F5344CB8AC3E}">
        <p14:creationId xmlns:p14="http://schemas.microsoft.com/office/powerpoint/2010/main" val="291143288"/>
      </p:ext>
    </p:extLst>
  </p:cSld>
  <p:clrMapOvr>
    <a:masterClrMapping/>
  </p:clrMapOvr>
  <p:transition xmlns:p14="http://schemas.microsoft.com/office/powerpoint/2010/main" spd="slow">
    <p:wipe dir="r"/>
  </p:transition>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XL </a:t>
            </a:r>
            <a:r>
              <a:rPr lang="en-US" dirty="0" err="1" smtClean="0"/>
              <a:t>TestView</a:t>
            </a:r>
            <a:r>
              <a:rPr lang="en-US" dirty="0" smtClean="0"/>
              <a:t> Showcase</a:t>
            </a:r>
            <a:endParaRPr lang="en-US" dirty="0"/>
          </a:p>
        </p:txBody>
      </p:sp>
      <p:sp>
        <p:nvSpPr>
          <p:cNvPr id="3" name="Content Placeholder 2"/>
          <p:cNvSpPr>
            <a:spLocks noGrp="1"/>
          </p:cNvSpPr>
          <p:nvPr>
            <p:ph idx="1"/>
          </p:nvPr>
        </p:nvSpPr>
        <p:spPr/>
        <p:txBody>
          <a:bodyPr/>
          <a:lstStyle/>
          <a:p>
            <a:r>
              <a:rPr lang="en-US" dirty="0" smtClean="0"/>
              <a:t>XL </a:t>
            </a:r>
            <a:r>
              <a:rPr lang="en-US" dirty="0" err="1" smtClean="0"/>
              <a:t>TestView</a:t>
            </a:r>
            <a:r>
              <a:rPr lang="en-US" dirty="0" smtClean="0"/>
              <a:t> ships with demo test result data presented in a showcase dashboard click Visit the Showcase on the home screen to view the demo Dashboard</a:t>
            </a:r>
          </a:p>
          <a:p>
            <a:endParaRPr lang="en-US" dirty="0" smtClean="0"/>
          </a:p>
        </p:txBody>
      </p:sp>
      <p:pic>
        <p:nvPicPr>
          <p:cNvPr id="5" name="Picture 4"/>
          <p:cNvPicPr>
            <a:picLocks noChangeAspect="1"/>
          </p:cNvPicPr>
          <p:nvPr/>
        </p:nvPicPr>
        <p:blipFill rotWithShape="1">
          <a:blip r:embed="rId2"/>
          <a:srcRect l="2284" t="13663"/>
          <a:stretch/>
        </p:blipFill>
        <p:spPr>
          <a:xfrm>
            <a:off x="2034571" y="2469297"/>
            <a:ext cx="8101282" cy="4327057"/>
          </a:xfrm>
          <a:prstGeom prst="rect">
            <a:avLst/>
          </a:prstGeom>
        </p:spPr>
      </p:pic>
    </p:spTree>
    <p:extLst>
      <p:ext uri="{BB962C8B-B14F-4D97-AF65-F5344CB8AC3E}">
        <p14:creationId xmlns:p14="http://schemas.microsoft.com/office/powerpoint/2010/main" val="757814363"/>
      </p:ext>
    </p:extLst>
  </p:cSld>
  <p:clrMapOvr>
    <a:masterClrMapping/>
  </p:clrMapOvr>
  <p:transition xmlns:p14="http://schemas.microsoft.com/office/powerpoint/2010/main" spd="slow">
    <p:wipe dir="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Dashboard Overview</a:t>
            </a:r>
            <a:endParaRPr lang="en-US" dirty="0"/>
          </a:p>
        </p:txBody>
      </p:sp>
      <p:sp>
        <p:nvSpPr>
          <p:cNvPr id="3" name="Content Placeholder 2"/>
          <p:cNvSpPr>
            <a:spLocks noGrp="1"/>
          </p:cNvSpPr>
          <p:nvPr>
            <p:ph idx="1"/>
          </p:nvPr>
        </p:nvSpPr>
        <p:spPr/>
        <p:txBody>
          <a:bodyPr/>
          <a:lstStyle/>
          <a:p>
            <a:r>
              <a:rPr lang="en-US" dirty="0" smtClean="0"/>
              <a:t>The Demo Dashboard is designed to demonstrate the visual power of XL </a:t>
            </a:r>
            <a:r>
              <a:rPr lang="en-US" dirty="0" err="1" smtClean="0"/>
              <a:t>TestView’s</a:t>
            </a:r>
            <a:r>
              <a:rPr lang="en-US" dirty="0" smtClean="0"/>
              <a:t> customizable dashboards.  </a:t>
            </a:r>
          </a:p>
          <a:p>
            <a:r>
              <a:rPr lang="en-US" dirty="0" smtClean="0"/>
              <a:t>Elements in the graphs can be clicked to drill down on the test results to view more detailed test result data</a:t>
            </a:r>
          </a:p>
          <a:p>
            <a:r>
              <a:rPr lang="en-US" dirty="0" smtClean="0"/>
              <a:t>Dashboards can be customized and complete custom dashboards can be created</a:t>
            </a:r>
          </a:p>
          <a:p>
            <a:r>
              <a:rPr lang="en-US" dirty="0" smtClean="0"/>
              <a:t>Test Specifications from different test runs can be combined in a single dashboard</a:t>
            </a:r>
          </a:p>
          <a:p>
            <a:pPr marL="0" indent="0">
              <a:buNone/>
            </a:pPr>
            <a:r>
              <a:rPr lang="en-US" dirty="0" smtClean="0"/>
              <a:t>The next two slides is are examples of the Demo Dashboard and the second level of a graph.</a:t>
            </a:r>
          </a:p>
          <a:p>
            <a:endParaRPr lang="en-US" dirty="0"/>
          </a:p>
        </p:txBody>
      </p:sp>
    </p:spTree>
    <p:extLst>
      <p:ext uri="{BB962C8B-B14F-4D97-AF65-F5344CB8AC3E}">
        <p14:creationId xmlns:p14="http://schemas.microsoft.com/office/powerpoint/2010/main" val="3315055689"/>
      </p:ext>
    </p:extLst>
  </p:cSld>
  <p:clrMapOvr>
    <a:masterClrMapping/>
  </p:clrMapOvr>
  <p:transition xmlns:p14="http://schemas.microsoft.com/office/powerpoint/2010/main" spd="slow">
    <p:wipe dir="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XL </a:t>
            </a:r>
            <a:r>
              <a:rPr lang="en-US" dirty="0" err="1" smtClean="0"/>
              <a:t>TestView</a:t>
            </a:r>
            <a:r>
              <a:rPr lang="en-US" dirty="0" smtClean="0"/>
              <a:t> Demo Dashboard</a:t>
            </a:r>
            <a:endParaRPr lang="en-US" dirty="0"/>
          </a:p>
        </p:txBody>
      </p:sp>
      <p:pic>
        <p:nvPicPr>
          <p:cNvPr id="8" name="Picture 7"/>
          <p:cNvPicPr>
            <a:picLocks noChangeAspect="1"/>
          </p:cNvPicPr>
          <p:nvPr/>
        </p:nvPicPr>
        <p:blipFill rotWithShape="1">
          <a:blip r:embed="rId3"/>
          <a:srcRect t="13842"/>
          <a:stretch/>
        </p:blipFill>
        <p:spPr>
          <a:xfrm>
            <a:off x="887812" y="1193454"/>
            <a:ext cx="10875898" cy="5664546"/>
          </a:xfrm>
          <a:prstGeom prst="rect">
            <a:avLst/>
          </a:prstGeom>
        </p:spPr>
      </p:pic>
    </p:spTree>
    <p:extLst>
      <p:ext uri="{BB962C8B-B14F-4D97-AF65-F5344CB8AC3E}">
        <p14:creationId xmlns:p14="http://schemas.microsoft.com/office/powerpoint/2010/main" val="3471647875"/>
      </p:ext>
    </p:extLst>
  </p:cSld>
  <p:clrMapOvr>
    <a:masterClrMapping/>
  </p:clrMapOvr>
  <p:transition xmlns:p14="http://schemas.microsoft.com/office/powerpoint/2010/main" spd="slow">
    <p:wipe dir="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XL </a:t>
            </a:r>
            <a:r>
              <a:rPr lang="en-US" dirty="0" err="1" smtClean="0"/>
              <a:t>TestView</a:t>
            </a:r>
            <a:r>
              <a:rPr lang="en-US" dirty="0" smtClean="0"/>
              <a:t> Demo Dashboard Level 2</a:t>
            </a:r>
            <a:endParaRPr lang="en-US" dirty="0"/>
          </a:p>
        </p:txBody>
      </p:sp>
      <p:pic>
        <p:nvPicPr>
          <p:cNvPr id="5" name="Picture 4"/>
          <p:cNvPicPr>
            <a:picLocks noChangeAspect="1"/>
          </p:cNvPicPr>
          <p:nvPr/>
        </p:nvPicPr>
        <p:blipFill rotWithShape="1">
          <a:blip r:embed="rId2"/>
          <a:srcRect t="13848"/>
          <a:stretch/>
        </p:blipFill>
        <p:spPr>
          <a:xfrm>
            <a:off x="986458" y="1245228"/>
            <a:ext cx="10777252" cy="5612771"/>
          </a:xfrm>
          <a:prstGeom prst="rect">
            <a:avLst/>
          </a:prstGeom>
        </p:spPr>
      </p:pic>
    </p:spTree>
    <p:extLst>
      <p:ext uri="{BB962C8B-B14F-4D97-AF65-F5344CB8AC3E}">
        <p14:creationId xmlns:p14="http://schemas.microsoft.com/office/powerpoint/2010/main" val="2539611789"/>
      </p:ext>
    </p:extLst>
  </p:cSld>
  <p:clrMapOvr>
    <a:masterClrMapping/>
  </p:clrMapOvr>
  <p:transition xmlns:p14="http://schemas.microsoft.com/office/powerpoint/2010/main" spd="slow">
    <p:wipe dir="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Dashboard Exercise</a:t>
            </a:r>
            <a:endParaRPr lang="en-US" dirty="0"/>
          </a:p>
        </p:txBody>
      </p:sp>
      <p:sp>
        <p:nvSpPr>
          <p:cNvPr id="3" name="Content Placeholder 2"/>
          <p:cNvSpPr>
            <a:spLocks noGrp="1"/>
          </p:cNvSpPr>
          <p:nvPr>
            <p:ph idx="1"/>
          </p:nvPr>
        </p:nvSpPr>
        <p:spPr/>
        <p:txBody>
          <a:bodyPr/>
          <a:lstStyle/>
          <a:p>
            <a:r>
              <a:rPr lang="en-US" dirty="0" smtClean="0"/>
              <a:t>Using the Demo Dashboard, take some time to customize the layout of the dashboard and the reports currently visualized</a:t>
            </a:r>
            <a:endParaRPr lang="en-US" dirty="0"/>
          </a:p>
        </p:txBody>
      </p:sp>
    </p:spTree>
    <p:extLst>
      <p:ext uri="{BB962C8B-B14F-4D97-AF65-F5344CB8AC3E}">
        <p14:creationId xmlns:p14="http://schemas.microsoft.com/office/powerpoint/2010/main" val="1427910127"/>
      </p:ext>
    </p:extLst>
  </p:cSld>
  <p:clrMapOvr>
    <a:masterClrMapping/>
  </p:clrMapOvr>
  <p:transition xmlns:p14="http://schemas.microsoft.com/office/powerpoint/2010/main" spd="slow">
    <p:wipe dir="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XL </a:t>
            </a:r>
            <a:r>
              <a:rPr lang="en-US" dirty="0" err="1" smtClean="0"/>
              <a:t>TestView</a:t>
            </a:r>
            <a:r>
              <a:rPr lang="en-US" dirty="0" smtClean="0"/>
              <a:t> Self Paced Training</a:t>
            </a:r>
            <a:endParaRPr lang="en-US" dirty="0"/>
          </a:p>
        </p:txBody>
      </p:sp>
      <p:sp>
        <p:nvSpPr>
          <p:cNvPr id="3" name="Subtitle 2"/>
          <p:cNvSpPr>
            <a:spLocks noGrp="1"/>
          </p:cNvSpPr>
          <p:nvPr>
            <p:ph type="subTitle" idx="1"/>
          </p:nvPr>
        </p:nvSpPr>
        <p:spPr/>
        <p:txBody>
          <a:bodyPr/>
          <a:lstStyle/>
          <a:p>
            <a:r>
              <a:rPr lang="en-US" dirty="0" smtClean="0"/>
              <a:t>Importing Test Results into XL </a:t>
            </a:r>
            <a:r>
              <a:rPr lang="en-US" dirty="0" err="1" smtClean="0"/>
              <a:t>TestView</a:t>
            </a:r>
            <a:endParaRPr lang="en-US" dirty="0"/>
          </a:p>
          <a:p>
            <a:endParaRPr lang="en-US" dirty="0"/>
          </a:p>
        </p:txBody>
      </p:sp>
    </p:spTree>
    <p:extLst>
      <p:ext uri="{BB962C8B-B14F-4D97-AF65-F5344CB8AC3E}">
        <p14:creationId xmlns:p14="http://schemas.microsoft.com/office/powerpoint/2010/main" val="2800218143"/>
      </p:ext>
    </p:extLst>
  </p:cSld>
  <p:clrMapOvr>
    <a:masterClrMapping/>
  </p:clrMapOvr>
  <p:transition xmlns:p14="http://schemas.microsoft.com/office/powerpoint/2010/main" spd="slow">
    <p:wipe dir="r"/>
  </p:transition>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Importing Test Results</a:t>
            </a:r>
            <a:endParaRPr lang="en-US" dirty="0"/>
          </a:p>
        </p:txBody>
      </p:sp>
      <p:sp>
        <p:nvSpPr>
          <p:cNvPr id="3" name="Content Placeholder 2"/>
          <p:cNvSpPr>
            <a:spLocks noGrp="1"/>
          </p:cNvSpPr>
          <p:nvPr>
            <p:ph idx="1"/>
          </p:nvPr>
        </p:nvSpPr>
        <p:spPr/>
        <p:txBody>
          <a:bodyPr/>
          <a:lstStyle/>
          <a:p>
            <a:pPr marL="0" indent="0">
              <a:buNone/>
            </a:pPr>
            <a:r>
              <a:rPr lang="en-US" dirty="0" smtClean="0"/>
              <a:t>XL </a:t>
            </a:r>
            <a:r>
              <a:rPr lang="en-US" dirty="0" err="1" smtClean="0"/>
              <a:t>TestView</a:t>
            </a:r>
            <a:r>
              <a:rPr lang="en-US" dirty="0" smtClean="0"/>
              <a:t> allows you to import existing test result data from your favorite tools.  Currently it ships with support for </a:t>
            </a:r>
            <a:r>
              <a:rPr lang="en-US" dirty="0" err="1" smtClean="0"/>
              <a:t>Jmeter</a:t>
            </a:r>
            <a:r>
              <a:rPr lang="en-US" dirty="0" smtClean="0"/>
              <a:t>, </a:t>
            </a:r>
            <a:r>
              <a:rPr lang="en-US" dirty="0" err="1" smtClean="0"/>
              <a:t>FitNesse</a:t>
            </a:r>
            <a:r>
              <a:rPr lang="en-US" dirty="0" smtClean="0"/>
              <a:t>, Gatling, </a:t>
            </a:r>
            <a:r>
              <a:rPr lang="en-US" dirty="0" err="1" smtClean="0"/>
              <a:t>Xunit</a:t>
            </a:r>
            <a:r>
              <a:rPr lang="en-US" dirty="0" smtClean="0"/>
              <a:t>, and Cucumber but can be extended by plugins to include other testing tools. XL </a:t>
            </a:r>
            <a:r>
              <a:rPr lang="en-US" dirty="0" err="1" smtClean="0"/>
              <a:t>Testview</a:t>
            </a:r>
            <a:r>
              <a:rPr lang="en-US" dirty="0" smtClean="0"/>
              <a:t> also supports exported results in formats used by the listed tools.</a:t>
            </a:r>
          </a:p>
          <a:p>
            <a:pPr marL="0" indent="0">
              <a:buNone/>
            </a:pPr>
            <a:r>
              <a:rPr lang="en-US" dirty="0" smtClean="0"/>
              <a:t>Importing test data results is easy in XL </a:t>
            </a:r>
            <a:r>
              <a:rPr lang="en-US" dirty="0" err="1" smtClean="0"/>
              <a:t>TestView</a:t>
            </a:r>
            <a:r>
              <a:rPr lang="en-US" dirty="0" smtClean="0"/>
              <a:t>. </a:t>
            </a:r>
          </a:p>
          <a:p>
            <a:r>
              <a:rPr lang="en-US" dirty="0" smtClean="0"/>
              <a:t>Click Import on the navigation</a:t>
            </a:r>
          </a:p>
          <a:p>
            <a:r>
              <a:rPr lang="en-US" dirty="0" smtClean="0"/>
              <a:t>Choose the tool from which you want to import from</a:t>
            </a:r>
          </a:p>
          <a:p>
            <a:r>
              <a:rPr lang="en-US" dirty="0" smtClean="0"/>
              <a:t>Choose the location of the server</a:t>
            </a:r>
          </a:p>
          <a:p>
            <a:r>
              <a:rPr lang="en-US" dirty="0" smtClean="0"/>
              <a:t>Enter the directory location where the test results reside</a:t>
            </a:r>
          </a:p>
          <a:p>
            <a:r>
              <a:rPr lang="en-US" dirty="0" smtClean="0"/>
              <a:t>Enter the filename pattern of the test results file </a:t>
            </a:r>
          </a:p>
          <a:p>
            <a:endParaRPr lang="en-US" dirty="0" smtClean="0"/>
          </a:p>
          <a:p>
            <a:pPr marL="0" indent="0">
              <a:buNone/>
            </a:pPr>
            <a:endParaRPr lang="en-US" dirty="0" smtClean="0"/>
          </a:p>
          <a:p>
            <a:pPr marL="0" indent="0">
              <a:buNone/>
            </a:pPr>
            <a:endParaRPr lang="en-US" dirty="0" smtClean="0"/>
          </a:p>
        </p:txBody>
      </p:sp>
    </p:spTree>
    <p:extLst>
      <p:ext uri="{BB962C8B-B14F-4D97-AF65-F5344CB8AC3E}">
        <p14:creationId xmlns:p14="http://schemas.microsoft.com/office/powerpoint/2010/main" val="3525441278"/>
      </p:ext>
    </p:extLst>
  </p:cSld>
  <p:clrMapOvr>
    <a:masterClrMapping/>
  </p:clrMapOvr>
  <p:transition xmlns:p14="http://schemas.microsoft.com/office/powerpoint/2010/main" spd="slow">
    <p:wipe dir="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XL </a:t>
            </a:r>
            <a:r>
              <a:rPr lang="en-US" dirty="0" err="1" smtClean="0"/>
              <a:t>TestView</a:t>
            </a:r>
            <a:r>
              <a:rPr lang="en-US" dirty="0" smtClean="0"/>
              <a:t> Self Paced Training</a:t>
            </a:r>
            <a:endParaRPr lang="en-US" dirty="0"/>
          </a:p>
        </p:txBody>
      </p:sp>
      <p:sp>
        <p:nvSpPr>
          <p:cNvPr id="3" name="Subtitle 2"/>
          <p:cNvSpPr>
            <a:spLocks noGrp="1"/>
          </p:cNvSpPr>
          <p:nvPr>
            <p:ph type="subTitle" idx="1"/>
          </p:nvPr>
        </p:nvSpPr>
        <p:spPr/>
        <p:txBody>
          <a:bodyPr/>
          <a:lstStyle/>
          <a:p>
            <a:r>
              <a:rPr lang="en-US" dirty="0" smtClean="0"/>
              <a:t>Key Concepts of XL </a:t>
            </a:r>
            <a:r>
              <a:rPr lang="en-US" dirty="0" err="1" smtClean="0"/>
              <a:t>TestView</a:t>
            </a:r>
            <a:endParaRPr lang="en-US" dirty="0"/>
          </a:p>
        </p:txBody>
      </p:sp>
    </p:spTree>
    <p:extLst>
      <p:ext uri="{BB962C8B-B14F-4D97-AF65-F5344CB8AC3E}">
        <p14:creationId xmlns:p14="http://schemas.microsoft.com/office/powerpoint/2010/main" val="1033377409"/>
      </p:ext>
    </p:extLst>
  </p:cSld>
  <p:clrMapOvr>
    <a:masterClrMapping/>
  </p:clrMapOvr>
  <p:transition xmlns:p14="http://schemas.microsoft.com/office/powerpoint/2010/main" spd="slow">
    <p:wipe dir="r"/>
  </p:transition>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Importing Test Results</a:t>
            </a:r>
            <a:endParaRPr lang="en-US" dirty="0"/>
          </a:p>
        </p:txBody>
      </p:sp>
      <p:pic>
        <p:nvPicPr>
          <p:cNvPr id="5" name="Picture 4"/>
          <p:cNvPicPr>
            <a:picLocks noChangeAspect="1"/>
          </p:cNvPicPr>
          <p:nvPr/>
        </p:nvPicPr>
        <p:blipFill rotWithShape="1">
          <a:blip r:embed="rId2"/>
          <a:srcRect t="14023"/>
          <a:stretch/>
        </p:blipFill>
        <p:spPr>
          <a:xfrm>
            <a:off x="788289" y="1294544"/>
            <a:ext cx="10704139" cy="5563455"/>
          </a:xfrm>
          <a:prstGeom prst="rect">
            <a:avLst/>
          </a:prstGeom>
        </p:spPr>
      </p:pic>
    </p:spTree>
    <p:extLst>
      <p:ext uri="{BB962C8B-B14F-4D97-AF65-F5344CB8AC3E}">
        <p14:creationId xmlns:p14="http://schemas.microsoft.com/office/powerpoint/2010/main" val="3697737530"/>
      </p:ext>
    </p:extLst>
  </p:cSld>
  <p:clrMapOvr>
    <a:masterClrMapping/>
  </p:clrMapOvr>
  <p:transition xmlns:p14="http://schemas.microsoft.com/office/powerpoint/2010/main" spd="slow">
    <p:wipe dir="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Importing Test Results</a:t>
            </a:r>
            <a:endParaRPr lang="en-US" dirty="0"/>
          </a:p>
        </p:txBody>
      </p:sp>
      <p:sp>
        <p:nvSpPr>
          <p:cNvPr id="3" name="Content Placeholder 2"/>
          <p:cNvSpPr>
            <a:spLocks noGrp="1"/>
          </p:cNvSpPr>
          <p:nvPr>
            <p:ph idx="1"/>
          </p:nvPr>
        </p:nvSpPr>
        <p:spPr/>
        <p:txBody>
          <a:bodyPr/>
          <a:lstStyle/>
          <a:p>
            <a:r>
              <a:rPr lang="en-US" dirty="0" smtClean="0"/>
              <a:t>Choose a Project you wish to import the results into or create a new project</a:t>
            </a:r>
          </a:p>
          <a:p>
            <a:r>
              <a:rPr lang="en-US" dirty="0" smtClean="0"/>
              <a:t>Enter a name for the imported Test Specification</a:t>
            </a:r>
          </a:p>
          <a:p>
            <a:pPr marL="0" indent="0">
              <a:buNone/>
            </a:pPr>
            <a:endParaRPr lang="en-US" dirty="0" smtClean="0"/>
          </a:p>
        </p:txBody>
      </p:sp>
    </p:spTree>
    <p:extLst>
      <p:ext uri="{BB962C8B-B14F-4D97-AF65-F5344CB8AC3E}">
        <p14:creationId xmlns:p14="http://schemas.microsoft.com/office/powerpoint/2010/main" val="3183425897"/>
      </p:ext>
    </p:extLst>
  </p:cSld>
  <p:clrMapOvr>
    <a:masterClrMapping/>
  </p:clrMapOvr>
  <p:transition xmlns:p14="http://schemas.microsoft.com/office/powerpoint/2010/main" spd="slow">
    <p:wipe dir="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Importing Test Results</a:t>
            </a:r>
            <a:endParaRPr lang="en-US" dirty="0"/>
          </a:p>
        </p:txBody>
      </p:sp>
      <p:pic>
        <p:nvPicPr>
          <p:cNvPr id="5" name="Picture 4"/>
          <p:cNvPicPr>
            <a:picLocks noChangeAspect="1"/>
          </p:cNvPicPr>
          <p:nvPr/>
        </p:nvPicPr>
        <p:blipFill rotWithShape="1">
          <a:blip r:embed="rId2"/>
          <a:srcRect t="13843" b="1"/>
          <a:stretch/>
        </p:blipFill>
        <p:spPr>
          <a:xfrm>
            <a:off x="939874" y="1220570"/>
            <a:ext cx="10823835" cy="5637430"/>
          </a:xfrm>
          <a:prstGeom prst="rect">
            <a:avLst/>
          </a:prstGeom>
        </p:spPr>
      </p:pic>
    </p:spTree>
    <p:extLst>
      <p:ext uri="{BB962C8B-B14F-4D97-AF65-F5344CB8AC3E}">
        <p14:creationId xmlns:p14="http://schemas.microsoft.com/office/powerpoint/2010/main" val="489525553"/>
      </p:ext>
    </p:extLst>
  </p:cSld>
  <p:clrMapOvr>
    <a:masterClrMapping/>
  </p:clrMapOvr>
  <p:transition xmlns:p14="http://schemas.microsoft.com/office/powerpoint/2010/main" spd="slow">
    <p:wipe dir="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Importing Test Results</a:t>
            </a:r>
            <a:endParaRPr lang="en-US" dirty="0"/>
          </a:p>
        </p:txBody>
      </p:sp>
      <p:sp>
        <p:nvSpPr>
          <p:cNvPr id="3" name="Content Placeholder 2"/>
          <p:cNvSpPr>
            <a:spLocks noGrp="1"/>
          </p:cNvSpPr>
          <p:nvPr>
            <p:ph idx="1"/>
          </p:nvPr>
        </p:nvSpPr>
        <p:spPr/>
        <p:txBody>
          <a:bodyPr/>
          <a:lstStyle/>
          <a:p>
            <a:pPr marL="0" indent="0">
              <a:buNone/>
            </a:pPr>
            <a:r>
              <a:rPr lang="en-US" dirty="0" smtClean="0"/>
              <a:t>Once you click the ‘Next’ button you will see the load bar which signifies the import is complete. Click the “Finish and go to test specification” button to view your new test specification.</a:t>
            </a:r>
          </a:p>
        </p:txBody>
      </p:sp>
      <p:pic>
        <p:nvPicPr>
          <p:cNvPr id="5" name="Picture 4"/>
          <p:cNvPicPr>
            <a:picLocks noChangeAspect="1"/>
          </p:cNvPicPr>
          <p:nvPr/>
        </p:nvPicPr>
        <p:blipFill rotWithShape="1">
          <a:blip r:embed="rId2"/>
          <a:srcRect t="13663"/>
          <a:stretch/>
        </p:blipFill>
        <p:spPr>
          <a:xfrm>
            <a:off x="2318176" y="2533126"/>
            <a:ext cx="8286445" cy="4324874"/>
          </a:xfrm>
          <a:prstGeom prst="rect">
            <a:avLst/>
          </a:prstGeom>
        </p:spPr>
      </p:pic>
    </p:spTree>
    <p:extLst>
      <p:ext uri="{BB962C8B-B14F-4D97-AF65-F5344CB8AC3E}">
        <p14:creationId xmlns:p14="http://schemas.microsoft.com/office/powerpoint/2010/main" val="1355255551"/>
      </p:ext>
    </p:extLst>
  </p:cSld>
  <p:clrMapOvr>
    <a:masterClrMapping/>
  </p:clrMapOvr>
  <p:transition xmlns:p14="http://schemas.microsoft.com/office/powerpoint/2010/main" spd="slow">
    <p:wipe dir="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Importing Test Results</a:t>
            </a:r>
            <a:endParaRPr lang="en-US" dirty="0"/>
          </a:p>
        </p:txBody>
      </p:sp>
      <p:pic>
        <p:nvPicPr>
          <p:cNvPr id="4" name="Picture 3"/>
          <p:cNvPicPr>
            <a:picLocks noChangeAspect="1"/>
          </p:cNvPicPr>
          <p:nvPr/>
        </p:nvPicPr>
        <p:blipFill rotWithShape="1">
          <a:blip r:embed="rId2"/>
          <a:srcRect t="13303"/>
          <a:stretch/>
        </p:blipFill>
        <p:spPr>
          <a:xfrm>
            <a:off x="1307056" y="1377717"/>
            <a:ext cx="10456654" cy="5480282"/>
          </a:xfrm>
          <a:prstGeom prst="rect">
            <a:avLst/>
          </a:prstGeom>
        </p:spPr>
      </p:pic>
    </p:spTree>
    <p:extLst>
      <p:ext uri="{BB962C8B-B14F-4D97-AF65-F5344CB8AC3E}">
        <p14:creationId xmlns:p14="http://schemas.microsoft.com/office/powerpoint/2010/main" val="3315844668"/>
      </p:ext>
    </p:extLst>
  </p:cSld>
  <p:clrMapOvr>
    <a:masterClrMapping/>
  </p:clrMapOvr>
  <p:transition xmlns:p14="http://schemas.microsoft.com/office/powerpoint/2010/main" spd="slow">
    <p:wipe dir="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Importing Test Results Exercise</a:t>
            </a:r>
            <a:endParaRPr lang="en-US" dirty="0"/>
          </a:p>
        </p:txBody>
      </p:sp>
      <p:sp>
        <p:nvSpPr>
          <p:cNvPr id="3" name="Content Placeholder 2"/>
          <p:cNvSpPr>
            <a:spLocks noGrp="1"/>
          </p:cNvSpPr>
          <p:nvPr>
            <p:ph idx="1"/>
          </p:nvPr>
        </p:nvSpPr>
        <p:spPr/>
        <p:txBody>
          <a:bodyPr/>
          <a:lstStyle/>
          <a:p>
            <a:pPr marL="0" indent="0">
              <a:buNone/>
            </a:pPr>
            <a:r>
              <a:rPr lang="en-US" dirty="0" smtClean="0"/>
              <a:t>Using the provided test results please import them into your instance of XL </a:t>
            </a:r>
            <a:r>
              <a:rPr lang="en-US" dirty="0" err="1" smtClean="0"/>
              <a:t>TestView</a:t>
            </a:r>
            <a:endParaRPr lang="en-US" dirty="0"/>
          </a:p>
        </p:txBody>
      </p:sp>
    </p:spTree>
    <p:extLst>
      <p:ext uri="{BB962C8B-B14F-4D97-AF65-F5344CB8AC3E}">
        <p14:creationId xmlns:p14="http://schemas.microsoft.com/office/powerpoint/2010/main" val="27073259"/>
      </p:ext>
    </p:extLst>
  </p:cSld>
  <p:clrMapOvr>
    <a:masterClrMapping/>
  </p:clrMapOvr>
  <p:transition xmlns:p14="http://schemas.microsoft.com/office/powerpoint/2010/main" spd="slow">
    <p:wipe dir="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XL </a:t>
            </a:r>
            <a:r>
              <a:rPr lang="en-US" dirty="0" err="1" smtClean="0"/>
              <a:t>TestView</a:t>
            </a:r>
            <a:r>
              <a:rPr lang="en-US" dirty="0" smtClean="0"/>
              <a:t> Self Paced Training</a:t>
            </a:r>
            <a:endParaRPr lang="en-US" dirty="0"/>
          </a:p>
        </p:txBody>
      </p:sp>
      <p:sp>
        <p:nvSpPr>
          <p:cNvPr id="3" name="Subtitle 2"/>
          <p:cNvSpPr>
            <a:spLocks noGrp="1"/>
          </p:cNvSpPr>
          <p:nvPr>
            <p:ph type="subTitle" idx="1"/>
          </p:nvPr>
        </p:nvSpPr>
        <p:spPr/>
        <p:txBody>
          <a:bodyPr/>
          <a:lstStyle/>
          <a:p>
            <a:r>
              <a:rPr lang="en-US" dirty="0" smtClean="0"/>
              <a:t>Viewing Reports for Imported Test Results</a:t>
            </a:r>
            <a:endParaRPr lang="en-US" dirty="0"/>
          </a:p>
          <a:p>
            <a:endParaRPr lang="en-US" dirty="0"/>
          </a:p>
        </p:txBody>
      </p:sp>
    </p:spTree>
    <p:extLst>
      <p:ext uri="{BB962C8B-B14F-4D97-AF65-F5344CB8AC3E}">
        <p14:creationId xmlns:p14="http://schemas.microsoft.com/office/powerpoint/2010/main" val="2138458005"/>
      </p:ext>
    </p:extLst>
  </p:cSld>
  <p:clrMapOvr>
    <a:masterClrMapping/>
  </p:clrMapOvr>
  <p:transition xmlns:p14="http://schemas.microsoft.com/office/powerpoint/2010/main" spd="slow">
    <p:wipe dir="r"/>
  </p:transition>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Viewing Reports</a:t>
            </a:r>
            <a:endParaRPr lang="en-US" dirty="0"/>
          </a:p>
        </p:txBody>
      </p:sp>
      <p:sp>
        <p:nvSpPr>
          <p:cNvPr id="3" name="Content Placeholder 2"/>
          <p:cNvSpPr>
            <a:spLocks noGrp="1"/>
          </p:cNvSpPr>
          <p:nvPr>
            <p:ph idx="1"/>
          </p:nvPr>
        </p:nvSpPr>
        <p:spPr/>
        <p:txBody>
          <a:bodyPr/>
          <a:lstStyle/>
          <a:p>
            <a:r>
              <a:rPr lang="en-US" dirty="0" smtClean="0"/>
              <a:t>On the navigation click on Projects</a:t>
            </a:r>
          </a:p>
          <a:p>
            <a:r>
              <a:rPr lang="en-US" dirty="0" smtClean="0"/>
              <a:t>Click on the project where you imported your test results in the last exercise</a:t>
            </a:r>
          </a:p>
          <a:p>
            <a:r>
              <a:rPr lang="en-US" dirty="0" smtClean="0"/>
              <a:t>Click on “Show Report”</a:t>
            </a:r>
          </a:p>
          <a:p>
            <a:r>
              <a:rPr lang="en-US" dirty="0" smtClean="0"/>
              <a:t>Choose a report type you wish to view</a:t>
            </a:r>
          </a:p>
          <a:p>
            <a:endParaRPr lang="en-US" dirty="0"/>
          </a:p>
        </p:txBody>
      </p:sp>
    </p:spTree>
    <p:extLst>
      <p:ext uri="{BB962C8B-B14F-4D97-AF65-F5344CB8AC3E}">
        <p14:creationId xmlns:p14="http://schemas.microsoft.com/office/powerpoint/2010/main" val="585933386"/>
      </p:ext>
    </p:extLst>
  </p:cSld>
  <p:clrMapOvr>
    <a:masterClrMapping/>
  </p:clrMapOvr>
  <p:transition xmlns:p14="http://schemas.microsoft.com/office/powerpoint/2010/main" spd="slow">
    <p:wipe dir="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Viewing Reports</a:t>
            </a:r>
            <a:endParaRPr lang="en-US" dirty="0"/>
          </a:p>
        </p:txBody>
      </p:sp>
      <p:pic>
        <p:nvPicPr>
          <p:cNvPr id="5" name="Picture 4"/>
          <p:cNvPicPr>
            <a:picLocks noChangeAspect="1"/>
          </p:cNvPicPr>
          <p:nvPr/>
        </p:nvPicPr>
        <p:blipFill rotWithShape="1">
          <a:blip r:embed="rId2"/>
          <a:srcRect t="13663"/>
          <a:stretch/>
        </p:blipFill>
        <p:spPr>
          <a:xfrm>
            <a:off x="1356374" y="1454642"/>
            <a:ext cx="10234701" cy="5341712"/>
          </a:xfrm>
          <a:prstGeom prst="rect">
            <a:avLst/>
          </a:prstGeom>
        </p:spPr>
      </p:pic>
    </p:spTree>
    <p:extLst>
      <p:ext uri="{BB962C8B-B14F-4D97-AF65-F5344CB8AC3E}">
        <p14:creationId xmlns:p14="http://schemas.microsoft.com/office/powerpoint/2010/main" val="3963218052"/>
      </p:ext>
    </p:extLst>
  </p:cSld>
  <p:clrMapOvr>
    <a:masterClrMapping/>
  </p:clrMapOvr>
  <p:transition xmlns:p14="http://schemas.microsoft.com/office/powerpoint/2010/main" spd="slow">
    <p:wipe dir="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Viewing Reports Exercise</a:t>
            </a:r>
            <a:endParaRPr lang="en-US" dirty="0"/>
          </a:p>
        </p:txBody>
      </p:sp>
      <p:sp>
        <p:nvSpPr>
          <p:cNvPr id="3" name="Content Placeholder 2"/>
          <p:cNvSpPr>
            <a:spLocks noGrp="1"/>
          </p:cNvSpPr>
          <p:nvPr>
            <p:ph idx="1"/>
          </p:nvPr>
        </p:nvSpPr>
        <p:spPr/>
        <p:txBody>
          <a:bodyPr/>
          <a:lstStyle/>
          <a:p>
            <a:r>
              <a:rPr lang="en-US" dirty="0" smtClean="0"/>
              <a:t>View a variety of reports for your imported test results data from the last exercise</a:t>
            </a:r>
            <a:endParaRPr lang="en-US" dirty="0"/>
          </a:p>
        </p:txBody>
      </p:sp>
    </p:spTree>
    <p:extLst>
      <p:ext uri="{BB962C8B-B14F-4D97-AF65-F5344CB8AC3E}">
        <p14:creationId xmlns:p14="http://schemas.microsoft.com/office/powerpoint/2010/main" val="178292129"/>
      </p:ext>
    </p:extLst>
  </p:cSld>
  <p:clrMapOvr>
    <a:masterClrMapping/>
  </p:clrMapOvr>
  <p:transition xmlns:p14="http://schemas.microsoft.com/office/powerpoint/2010/main" spd="slow">
    <p:wipe dir="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 Concepts of XL </a:t>
            </a:r>
            <a:r>
              <a:rPr lang="en-US" dirty="0" err="1" smtClean="0"/>
              <a:t>TestView</a:t>
            </a:r>
            <a:endParaRPr lang="en-US" dirty="0"/>
          </a:p>
        </p:txBody>
      </p:sp>
      <p:sp>
        <p:nvSpPr>
          <p:cNvPr id="3" name="Content Placeholder 2"/>
          <p:cNvSpPr>
            <a:spLocks noGrp="1"/>
          </p:cNvSpPr>
          <p:nvPr>
            <p:ph idx="1"/>
          </p:nvPr>
        </p:nvSpPr>
        <p:spPr/>
        <p:txBody>
          <a:bodyPr/>
          <a:lstStyle/>
          <a:p>
            <a:pPr marL="0" indent="0">
              <a:buNone/>
            </a:pPr>
            <a:r>
              <a:rPr lang="en-US" dirty="0" smtClean="0"/>
              <a:t>XL </a:t>
            </a:r>
            <a:r>
              <a:rPr lang="en-US" dirty="0" err="1" smtClean="0"/>
              <a:t>TestView</a:t>
            </a:r>
            <a:r>
              <a:rPr lang="en-US" dirty="0" smtClean="0"/>
              <a:t> </a:t>
            </a:r>
            <a:r>
              <a:rPr lang="en-US" dirty="0"/>
              <a:t>lets you manage, visualize, and analyze tests across all of your test tools to give you a single source of quality truth. </a:t>
            </a:r>
            <a:r>
              <a:rPr lang="en-US" dirty="0" smtClean="0"/>
              <a:t>XL </a:t>
            </a:r>
            <a:r>
              <a:rPr lang="en-US" dirty="0" err="1" smtClean="0"/>
              <a:t>TestView</a:t>
            </a:r>
            <a:r>
              <a:rPr lang="en-US" dirty="0" smtClean="0"/>
              <a:t> </a:t>
            </a:r>
            <a:r>
              <a:rPr lang="en-US" dirty="0"/>
              <a:t>acts as the </a:t>
            </a:r>
            <a:r>
              <a:rPr lang="en-US" dirty="0" err="1"/>
              <a:t>Fitbit</a:t>
            </a:r>
            <a:r>
              <a:rPr lang="en-US" dirty="0"/>
              <a:t> of your software</a:t>
            </a:r>
            <a:r>
              <a:rPr lang="en-US" dirty="0" smtClean="0"/>
              <a:t>.</a:t>
            </a:r>
          </a:p>
          <a:p>
            <a:r>
              <a:rPr lang="en-US" dirty="0" smtClean="0"/>
              <a:t>Test Specifications</a:t>
            </a:r>
          </a:p>
          <a:p>
            <a:r>
              <a:rPr lang="en-US" dirty="0" smtClean="0"/>
              <a:t>Projects</a:t>
            </a:r>
          </a:p>
          <a:p>
            <a:r>
              <a:rPr lang="en-US" dirty="0" smtClean="0"/>
              <a:t>Test Runs</a:t>
            </a:r>
          </a:p>
          <a:p>
            <a:r>
              <a:rPr lang="en-US" dirty="0" smtClean="0"/>
              <a:t>Reports and Dashboards</a:t>
            </a:r>
          </a:p>
          <a:p>
            <a:r>
              <a:rPr lang="en-US" dirty="0" smtClean="0"/>
              <a:t>Qualification</a:t>
            </a:r>
          </a:p>
          <a:p>
            <a:r>
              <a:rPr lang="en-US" dirty="0" smtClean="0"/>
              <a:t>Plugins</a:t>
            </a:r>
          </a:p>
          <a:p>
            <a:endParaRPr lang="en-US" dirty="0" smtClean="0"/>
          </a:p>
        </p:txBody>
      </p:sp>
      <p:sp>
        <p:nvSpPr>
          <p:cNvPr id="4" name="TextBox 3"/>
          <p:cNvSpPr txBox="1"/>
          <p:nvPr/>
        </p:nvSpPr>
        <p:spPr>
          <a:xfrm>
            <a:off x="1216995" y="6633075"/>
            <a:ext cx="184666" cy="369332"/>
          </a:xfrm>
          <a:prstGeom prst="rect">
            <a:avLst/>
          </a:prstGeom>
          <a:noFill/>
        </p:spPr>
        <p:txBody>
          <a:bodyPr wrap="none" rtlCol="0">
            <a:spAutoFit/>
          </a:bodyPr>
          <a:lstStyle/>
          <a:p>
            <a:endParaRPr lang="en-US" dirty="0" smtClean="0">
              <a:latin typeface="Arial" pitchFamily="34" charset="0"/>
              <a:cs typeface="Arial" pitchFamily="34" charset="0"/>
            </a:endParaRPr>
          </a:p>
        </p:txBody>
      </p:sp>
    </p:spTree>
    <p:extLst>
      <p:ext uri="{BB962C8B-B14F-4D97-AF65-F5344CB8AC3E}">
        <p14:creationId xmlns:p14="http://schemas.microsoft.com/office/powerpoint/2010/main" val="2212514180"/>
      </p:ext>
    </p:extLst>
  </p:cSld>
  <p:clrMapOvr>
    <a:masterClrMapping/>
  </p:clrMapOvr>
  <p:transition xmlns:p14="http://schemas.microsoft.com/office/powerpoint/2010/main" spd="slow">
    <p:wipe dir="r"/>
  </p:transition>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smtClean="0"/>
              <a:t>XL </a:t>
            </a:r>
            <a:r>
              <a:rPr lang="en-US" dirty="0" err="1" smtClean="0"/>
              <a:t>TestView</a:t>
            </a:r>
            <a:r>
              <a:rPr lang="en-US" dirty="0" smtClean="0"/>
              <a:t> Training</a:t>
            </a:r>
            <a:endParaRPr lang="en-US" dirty="0"/>
          </a:p>
        </p:txBody>
      </p:sp>
      <p:sp>
        <p:nvSpPr>
          <p:cNvPr id="3" name="Subtitle 2"/>
          <p:cNvSpPr>
            <a:spLocks noGrp="1"/>
          </p:cNvSpPr>
          <p:nvPr>
            <p:ph type="subTitle" idx="1"/>
          </p:nvPr>
        </p:nvSpPr>
        <p:spPr/>
        <p:txBody>
          <a:bodyPr/>
          <a:lstStyle/>
          <a:p>
            <a:r>
              <a:rPr lang="en-US" dirty="0" smtClean="0"/>
              <a:t>Creating Test Specifications</a:t>
            </a:r>
            <a:endParaRPr lang="en-US" dirty="0"/>
          </a:p>
          <a:p>
            <a:endParaRPr lang="en-US" dirty="0"/>
          </a:p>
        </p:txBody>
      </p:sp>
    </p:spTree>
    <p:extLst>
      <p:ext uri="{BB962C8B-B14F-4D97-AF65-F5344CB8AC3E}">
        <p14:creationId xmlns:p14="http://schemas.microsoft.com/office/powerpoint/2010/main" val="1597106887"/>
      </p:ext>
    </p:extLst>
  </p:cSld>
  <p:clrMapOvr>
    <a:masterClrMapping/>
  </p:clrMapOvr>
  <p:transition xmlns:p14="http://schemas.microsoft.com/office/powerpoint/2010/main" spd="slow">
    <p:wipe dir="r"/>
  </p:transition>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Test Specifications</a:t>
            </a:r>
            <a:endParaRPr lang="en-US" dirty="0"/>
          </a:p>
        </p:txBody>
      </p:sp>
      <p:sp>
        <p:nvSpPr>
          <p:cNvPr id="3" name="Content Placeholder 2"/>
          <p:cNvSpPr>
            <a:spLocks noGrp="1"/>
          </p:cNvSpPr>
          <p:nvPr>
            <p:ph idx="1"/>
          </p:nvPr>
        </p:nvSpPr>
        <p:spPr/>
        <p:txBody>
          <a:bodyPr/>
          <a:lstStyle/>
          <a:p>
            <a:pPr marL="0" indent="0">
              <a:buNone/>
            </a:pPr>
            <a:r>
              <a:rPr lang="en-US" dirty="0" smtClean="0"/>
              <a:t>You can create different Test Specifications in XL </a:t>
            </a:r>
            <a:r>
              <a:rPr lang="en-US" dirty="0" err="1" smtClean="0"/>
              <a:t>TestView</a:t>
            </a:r>
            <a:r>
              <a:rPr lang="en-US" dirty="0" smtClean="0"/>
              <a:t> in your projects. </a:t>
            </a:r>
          </a:p>
          <a:p>
            <a:r>
              <a:rPr lang="en-US" dirty="0" smtClean="0"/>
              <a:t>Click Projects on the navigation menu</a:t>
            </a:r>
          </a:p>
          <a:p>
            <a:r>
              <a:rPr lang="en-US" dirty="0" smtClean="0"/>
              <a:t>Click the project you wish to add you new Test Specification to or create a new </a:t>
            </a:r>
            <a:r>
              <a:rPr lang="en-US" dirty="0" smtClean="0"/>
              <a:t>project.  In this case use the project you created in the previous exercises.</a:t>
            </a:r>
            <a:endParaRPr lang="en-US" dirty="0" smtClean="0"/>
          </a:p>
          <a:p>
            <a:r>
              <a:rPr lang="en-US" dirty="0" smtClean="0"/>
              <a:t>Click “Add a test specification”</a:t>
            </a:r>
          </a:p>
          <a:p>
            <a:r>
              <a:rPr lang="en-US" dirty="0" smtClean="0"/>
              <a:t>Choose the Test Specification </a:t>
            </a:r>
            <a:r>
              <a:rPr lang="en-US" dirty="0" smtClean="0"/>
              <a:t>type.  In this case, please select Passive.</a:t>
            </a:r>
            <a:endParaRPr lang="en-US" dirty="0" smtClean="0"/>
          </a:p>
          <a:p>
            <a:r>
              <a:rPr lang="en-US" dirty="0" smtClean="0"/>
              <a:t>Enter a name for your new Test Specification</a:t>
            </a:r>
          </a:p>
          <a:p>
            <a:r>
              <a:rPr lang="en-US" dirty="0" smtClean="0"/>
              <a:t>Choose the Qualification type that coincides with your new Test Specification</a:t>
            </a:r>
          </a:p>
          <a:p>
            <a:r>
              <a:rPr lang="en-US" dirty="0" smtClean="0"/>
              <a:t>Choose the test tool for the new Test Specification and click “Create test specification”</a:t>
            </a:r>
            <a:endParaRPr lang="en-US" dirty="0"/>
          </a:p>
          <a:p>
            <a:pPr marL="0" indent="0">
              <a:buNone/>
            </a:pPr>
            <a:endParaRPr lang="en-US" dirty="0"/>
          </a:p>
        </p:txBody>
      </p:sp>
    </p:spTree>
    <p:extLst>
      <p:ext uri="{BB962C8B-B14F-4D97-AF65-F5344CB8AC3E}">
        <p14:creationId xmlns:p14="http://schemas.microsoft.com/office/powerpoint/2010/main" val="2836923166"/>
      </p:ext>
    </p:extLst>
  </p:cSld>
  <p:clrMapOvr>
    <a:masterClrMapping/>
  </p:clrMapOvr>
  <p:transition xmlns:p14="http://schemas.microsoft.com/office/powerpoint/2010/main" spd="slow">
    <p:wipe dir="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Test Specifications</a:t>
            </a:r>
            <a:endParaRPr lang="en-US" dirty="0"/>
          </a:p>
        </p:txBody>
      </p:sp>
      <p:pic>
        <p:nvPicPr>
          <p:cNvPr id="5" name="Picture 4"/>
          <p:cNvPicPr>
            <a:picLocks noChangeAspect="1"/>
          </p:cNvPicPr>
          <p:nvPr/>
        </p:nvPicPr>
        <p:blipFill rotWithShape="1">
          <a:blip r:embed="rId2"/>
          <a:srcRect t="13664"/>
          <a:stretch/>
        </p:blipFill>
        <p:spPr>
          <a:xfrm>
            <a:off x="887810" y="1233118"/>
            <a:ext cx="10777252" cy="5624881"/>
          </a:xfrm>
          <a:prstGeom prst="rect">
            <a:avLst/>
          </a:prstGeom>
        </p:spPr>
      </p:pic>
    </p:spTree>
    <p:extLst>
      <p:ext uri="{BB962C8B-B14F-4D97-AF65-F5344CB8AC3E}">
        <p14:creationId xmlns:p14="http://schemas.microsoft.com/office/powerpoint/2010/main" val="3883212178"/>
      </p:ext>
    </p:extLst>
  </p:cSld>
  <p:clrMapOvr>
    <a:masterClrMapping/>
  </p:clrMapOvr>
  <p:transition xmlns:p14="http://schemas.microsoft.com/office/powerpoint/2010/main" spd="slow">
    <p:wipe dir="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Test Specification Exercise</a:t>
            </a:r>
            <a:endParaRPr lang="en-US" dirty="0"/>
          </a:p>
        </p:txBody>
      </p:sp>
      <p:sp>
        <p:nvSpPr>
          <p:cNvPr id="3" name="Content Placeholder 2"/>
          <p:cNvSpPr>
            <a:spLocks noGrp="1"/>
          </p:cNvSpPr>
          <p:nvPr>
            <p:ph idx="1"/>
          </p:nvPr>
        </p:nvSpPr>
        <p:spPr/>
        <p:txBody>
          <a:bodyPr/>
          <a:lstStyle/>
          <a:p>
            <a:r>
              <a:rPr lang="en-US" dirty="0" smtClean="0"/>
              <a:t>Create a new Test Specification in one of your projects</a:t>
            </a:r>
            <a:endParaRPr lang="en-US" dirty="0"/>
          </a:p>
        </p:txBody>
      </p:sp>
    </p:spTree>
    <p:extLst>
      <p:ext uri="{BB962C8B-B14F-4D97-AF65-F5344CB8AC3E}">
        <p14:creationId xmlns:p14="http://schemas.microsoft.com/office/powerpoint/2010/main" val="2031570903"/>
      </p:ext>
    </p:extLst>
  </p:cSld>
  <p:clrMapOvr>
    <a:masterClrMapping/>
  </p:clrMapOvr>
  <p:transition xmlns:p14="http://schemas.microsoft.com/office/powerpoint/2010/main" spd="slow">
    <p:wipe dir="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smtClean="0"/>
              <a:t>XL </a:t>
            </a:r>
            <a:r>
              <a:rPr lang="en-US" dirty="0" err="1" smtClean="0"/>
              <a:t>TestView</a:t>
            </a:r>
            <a:r>
              <a:rPr lang="en-US" dirty="0" smtClean="0"/>
              <a:t> Training</a:t>
            </a:r>
            <a:endParaRPr lang="en-US" dirty="0"/>
          </a:p>
        </p:txBody>
      </p:sp>
      <p:sp>
        <p:nvSpPr>
          <p:cNvPr id="3" name="Subtitle 2"/>
          <p:cNvSpPr>
            <a:spLocks noGrp="1"/>
          </p:cNvSpPr>
          <p:nvPr>
            <p:ph type="subTitle" idx="1"/>
          </p:nvPr>
        </p:nvSpPr>
        <p:spPr/>
        <p:txBody>
          <a:bodyPr/>
          <a:lstStyle/>
          <a:p>
            <a:r>
              <a:rPr lang="en-US" dirty="0" smtClean="0"/>
              <a:t>Creating Custom Dashboards</a:t>
            </a:r>
            <a:endParaRPr lang="en-US" dirty="0"/>
          </a:p>
          <a:p>
            <a:endParaRPr lang="en-US" dirty="0"/>
          </a:p>
        </p:txBody>
      </p:sp>
    </p:spTree>
    <p:extLst>
      <p:ext uri="{BB962C8B-B14F-4D97-AF65-F5344CB8AC3E}">
        <p14:creationId xmlns:p14="http://schemas.microsoft.com/office/powerpoint/2010/main" val="1359090945"/>
      </p:ext>
    </p:extLst>
  </p:cSld>
  <p:clrMapOvr>
    <a:masterClrMapping/>
  </p:clrMapOvr>
  <p:transition xmlns:p14="http://schemas.microsoft.com/office/powerpoint/2010/main" spd="slow">
    <p:wipe dir="r"/>
  </p:transition>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Custom Dashboards	</a:t>
            </a:r>
            <a:endParaRPr lang="en-US" dirty="0"/>
          </a:p>
        </p:txBody>
      </p:sp>
      <p:sp>
        <p:nvSpPr>
          <p:cNvPr id="3" name="Content Placeholder 2"/>
          <p:cNvSpPr>
            <a:spLocks noGrp="1"/>
          </p:cNvSpPr>
          <p:nvPr>
            <p:ph idx="1"/>
          </p:nvPr>
        </p:nvSpPr>
        <p:spPr/>
        <p:txBody>
          <a:bodyPr/>
          <a:lstStyle/>
          <a:p>
            <a:pPr marL="0" indent="0">
              <a:buNone/>
            </a:pPr>
            <a:r>
              <a:rPr lang="en-US" dirty="0" smtClean="0"/>
              <a:t>In the first part of this training we looked at the Demo Dashboard in the XL </a:t>
            </a:r>
            <a:r>
              <a:rPr lang="en-US" dirty="0" err="1" smtClean="0"/>
              <a:t>TestView</a:t>
            </a:r>
            <a:r>
              <a:rPr lang="en-US" dirty="0" smtClean="0"/>
              <a:t> Showcase.  In this section we are going to create our own custom dashboard.</a:t>
            </a:r>
          </a:p>
          <a:p>
            <a:r>
              <a:rPr lang="en-US" dirty="0" smtClean="0"/>
              <a:t>On the navigation menu click Dashboards</a:t>
            </a:r>
          </a:p>
          <a:p>
            <a:r>
              <a:rPr lang="en-US" dirty="0" smtClean="0"/>
              <a:t>Click the “Add a dashboard” button</a:t>
            </a:r>
          </a:p>
          <a:p>
            <a:r>
              <a:rPr lang="en-US" dirty="0" smtClean="0"/>
              <a:t>Enter the dashboard name</a:t>
            </a:r>
          </a:p>
          <a:p>
            <a:r>
              <a:rPr lang="en-US" dirty="0" smtClean="0"/>
              <a:t>If you wish to copy an existing dashboard choose one on the “Duplicate” drop down</a:t>
            </a:r>
          </a:p>
          <a:p>
            <a:r>
              <a:rPr lang="en-US" dirty="0" smtClean="0"/>
              <a:t>Click “Add dashboard’</a:t>
            </a:r>
          </a:p>
          <a:p>
            <a:pPr marL="0" indent="0">
              <a:buNone/>
            </a:pPr>
            <a:r>
              <a:rPr lang="en-US" b="1" dirty="0" smtClean="0"/>
              <a:t>Note: </a:t>
            </a:r>
            <a:r>
              <a:rPr lang="en-US" dirty="0" smtClean="0"/>
              <a:t>Multiple Test Specifications can be added to a single dashboard.  Also, Multiple projects can be represented in a single dashboard.</a:t>
            </a:r>
          </a:p>
          <a:p>
            <a:pPr marL="0" indent="0">
              <a:buNone/>
            </a:pPr>
            <a:endParaRPr lang="en-US" dirty="0" smtClean="0"/>
          </a:p>
        </p:txBody>
      </p:sp>
    </p:spTree>
    <p:extLst>
      <p:ext uri="{BB962C8B-B14F-4D97-AF65-F5344CB8AC3E}">
        <p14:creationId xmlns:p14="http://schemas.microsoft.com/office/powerpoint/2010/main" val="4261746079"/>
      </p:ext>
    </p:extLst>
  </p:cSld>
  <p:clrMapOvr>
    <a:masterClrMapping/>
  </p:clrMapOvr>
  <p:transition xmlns:p14="http://schemas.microsoft.com/office/powerpoint/2010/main" spd="slow">
    <p:wipe dir="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Custom Dashboards</a:t>
            </a:r>
            <a:endParaRPr lang="en-US" dirty="0"/>
          </a:p>
        </p:txBody>
      </p:sp>
      <p:pic>
        <p:nvPicPr>
          <p:cNvPr id="5" name="Picture 4"/>
          <p:cNvPicPr>
            <a:picLocks noChangeAspect="1"/>
          </p:cNvPicPr>
          <p:nvPr/>
        </p:nvPicPr>
        <p:blipFill rotWithShape="1">
          <a:blip r:embed="rId2"/>
          <a:srcRect t="14023"/>
          <a:stretch/>
        </p:blipFill>
        <p:spPr>
          <a:xfrm>
            <a:off x="1097426" y="1407857"/>
            <a:ext cx="10296354" cy="5351509"/>
          </a:xfrm>
          <a:prstGeom prst="rect">
            <a:avLst/>
          </a:prstGeom>
        </p:spPr>
      </p:pic>
    </p:spTree>
    <p:extLst>
      <p:ext uri="{BB962C8B-B14F-4D97-AF65-F5344CB8AC3E}">
        <p14:creationId xmlns:p14="http://schemas.microsoft.com/office/powerpoint/2010/main" val="771187235"/>
      </p:ext>
    </p:extLst>
  </p:cSld>
  <p:clrMapOvr>
    <a:masterClrMapping/>
  </p:clrMapOvr>
  <p:transition xmlns:p14="http://schemas.microsoft.com/office/powerpoint/2010/main" spd="slow">
    <p:wipe dir="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Custom Dashboards</a:t>
            </a:r>
            <a:endParaRPr lang="en-US" dirty="0"/>
          </a:p>
        </p:txBody>
      </p:sp>
      <p:sp>
        <p:nvSpPr>
          <p:cNvPr id="3" name="Content Placeholder 2"/>
          <p:cNvSpPr>
            <a:spLocks noGrp="1"/>
          </p:cNvSpPr>
          <p:nvPr>
            <p:ph idx="1"/>
          </p:nvPr>
        </p:nvSpPr>
        <p:spPr/>
        <p:txBody>
          <a:bodyPr/>
          <a:lstStyle/>
          <a:p>
            <a:pPr marL="0" indent="0">
              <a:buNone/>
            </a:pPr>
            <a:r>
              <a:rPr lang="en-US" dirty="0" smtClean="0"/>
              <a:t>Once you are in the blank dashboard you can begin adding tiles</a:t>
            </a:r>
          </a:p>
          <a:p>
            <a:r>
              <a:rPr lang="en-US" dirty="0" smtClean="0"/>
              <a:t>Click on “Add a tile”</a:t>
            </a:r>
          </a:p>
          <a:p>
            <a:r>
              <a:rPr lang="en-US" dirty="0" smtClean="0"/>
              <a:t>Enter a name for your tile</a:t>
            </a:r>
          </a:p>
          <a:p>
            <a:r>
              <a:rPr lang="en-US" dirty="0" smtClean="0"/>
              <a:t>Choose the Test Specification which you want to report</a:t>
            </a:r>
          </a:p>
          <a:p>
            <a:r>
              <a:rPr lang="en-US" dirty="0" smtClean="0"/>
              <a:t>Choose the Report type which you want to visualize your Test Specification</a:t>
            </a:r>
          </a:p>
          <a:p>
            <a:r>
              <a:rPr lang="en-US" dirty="0" smtClean="0"/>
              <a:t>Click “Add tile”</a:t>
            </a:r>
          </a:p>
          <a:p>
            <a:r>
              <a:rPr lang="en-US" dirty="0" smtClean="0"/>
              <a:t>Resize and drag the tile to the position and size you desire</a:t>
            </a:r>
          </a:p>
          <a:p>
            <a:r>
              <a:rPr lang="en-US" dirty="0" smtClean="0"/>
              <a:t>Click the “Save” button</a:t>
            </a:r>
          </a:p>
          <a:p>
            <a:r>
              <a:rPr lang="en-US" dirty="0" smtClean="0"/>
              <a:t>Repeat for more tiles</a:t>
            </a:r>
          </a:p>
        </p:txBody>
      </p:sp>
    </p:spTree>
    <p:extLst>
      <p:ext uri="{BB962C8B-B14F-4D97-AF65-F5344CB8AC3E}">
        <p14:creationId xmlns:p14="http://schemas.microsoft.com/office/powerpoint/2010/main" val="2321518682"/>
      </p:ext>
    </p:extLst>
  </p:cSld>
  <p:clrMapOvr>
    <a:masterClrMapping/>
  </p:clrMapOvr>
  <p:transition xmlns:p14="http://schemas.microsoft.com/office/powerpoint/2010/main" spd="slow">
    <p:wipe dir="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Custom Dashboards</a:t>
            </a:r>
            <a:endParaRPr lang="en-US" dirty="0"/>
          </a:p>
        </p:txBody>
      </p:sp>
      <p:pic>
        <p:nvPicPr>
          <p:cNvPr id="5" name="Picture 4"/>
          <p:cNvPicPr>
            <a:picLocks noChangeAspect="1"/>
          </p:cNvPicPr>
          <p:nvPr/>
        </p:nvPicPr>
        <p:blipFill rotWithShape="1">
          <a:blip r:embed="rId2"/>
          <a:srcRect t="13842"/>
          <a:stretch/>
        </p:blipFill>
        <p:spPr>
          <a:xfrm>
            <a:off x="850587" y="1257556"/>
            <a:ext cx="10752820" cy="5600443"/>
          </a:xfrm>
          <a:prstGeom prst="rect">
            <a:avLst/>
          </a:prstGeom>
        </p:spPr>
      </p:pic>
    </p:spTree>
    <p:extLst>
      <p:ext uri="{BB962C8B-B14F-4D97-AF65-F5344CB8AC3E}">
        <p14:creationId xmlns:p14="http://schemas.microsoft.com/office/powerpoint/2010/main" val="3625818269"/>
      </p:ext>
    </p:extLst>
  </p:cSld>
  <p:clrMapOvr>
    <a:masterClrMapping/>
  </p:clrMapOvr>
  <p:transition xmlns:p14="http://schemas.microsoft.com/office/powerpoint/2010/main" spd="slow">
    <p:wipe dir="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Custom Dashboards</a:t>
            </a:r>
            <a:endParaRPr lang="en-US" dirty="0"/>
          </a:p>
        </p:txBody>
      </p:sp>
      <p:pic>
        <p:nvPicPr>
          <p:cNvPr id="5" name="Picture 4"/>
          <p:cNvPicPr>
            <a:picLocks noChangeAspect="1"/>
          </p:cNvPicPr>
          <p:nvPr/>
        </p:nvPicPr>
        <p:blipFill rotWithShape="1">
          <a:blip r:embed="rId2"/>
          <a:srcRect t="13663"/>
          <a:stretch/>
        </p:blipFill>
        <p:spPr>
          <a:xfrm>
            <a:off x="1146756" y="1316782"/>
            <a:ext cx="10616953" cy="5541217"/>
          </a:xfrm>
          <a:prstGeom prst="rect">
            <a:avLst/>
          </a:prstGeom>
        </p:spPr>
      </p:pic>
    </p:spTree>
    <p:extLst>
      <p:ext uri="{BB962C8B-B14F-4D97-AF65-F5344CB8AC3E}">
        <p14:creationId xmlns:p14="http://schemas.microsoft.com/office/powerpoint/2010/main" val="386392032"/>
      </p:ext>
    </p:extLst>
  </p:cSld>
  <p:clrMapOvr>
    <a:masterClrMapping/>
  </p:clrMapOvr>
  <p:transition xmlns:p14="http://schemas.microsoft.com/office/powerpoint/2010/main" spd="slow">
    <p:wipe dir="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 Concepts: Test </a:t>
            </a:r>
            <a:r>
              <a:rPr lang="en-US" dirty="0"/>
              <a:t>S</a:t>
            </a:r>
            <a:r>
              <a:rPr lang="en-US" dirty="0" smtClean="0"/>
              <a:t>pecifications</a:t>
            </a:r>
            <a:endParaRPr lang="en-US" dirty="0"/>
          </a:p>
        </p:txBody>
      </p:sp>
      <p:sp>
        <p:nvSpPr>
          <p:cNvPr id="3" name="Content Placeholder 2"/>
          <p:cNvSpPr>
            <a:spLocks noGrp="1"/>
          </p:cNvSpPr>
          <p:nvPr>
            <p:ph idx="1"/>
          </p:nvPr>
        </p:nvSpPr>
        <p:spPr/>
        <p:txBody>
          <a:bodyPr/>
          <a:lstStyle/>
          <a:p>
            <a:pPr marL="0" indent="0">
              <a:buNone/>
            </a:pPr>
            <a:r>
              <a:rPr lang="en-US" sz="2000" dirty="0" smtClean="0"/>
              <a:t>A </a:t>
            </a:r>
            <a:r>
              <a:rPr lang="en-US" sz="2000" dirty="0"/>
              <a:t>test specification represents a coherent set of tests. These can be jobs or tasks that include that include automated tests. You can see the results of these tests in dashboards, reports, and qualifications.</a:t>
            </a:r>
          </a:p>
          <a:p>
            <a:r>
              <a:rPr lang="en-US" sz="2000" dirty="0"/>
              <a:t>There are four types of test specification:</a:t>
            </a:r>
          </a:p>
          <a:p>
            <a:r>
              <a:rPr lang="en-US" sz="2000" dirty="0"/>
              <a:t>Active test specification: A test specification that can retrieve test results</a:t>
            </a:r>
          </a:p>
          <a:p>
            <a:r>
              <a:rPr lang="en-US" sz="2000" dirty="0"/>
              <a:t>Executable test specification: A test specification that can execute test runs and import the results</a:t>
            </a:r>
          </a:p>
          <a:p>
            <a:r>
              <a:rPr lang="en-US" sz="2000" dirty="0"/>
              <a:t>Passive test specification: A test specification to which an external process such as Jenkins can push results</a:t>
            </a:r>
          </a:p>
          <a:p>
            <a:r>
              <a:rPr lang="en-US" sz="2000" dirty="0"/>
              <a:t>Test specification set: A group that aggregates the results of multiple test specifications</a:t>
            </a:r>
          </a:p>
          <a:p>
            <a:r>
              <a:rPr lang="en-US" sz="2000" dirty="0"/>
              <a:t>You can create a test specification in the </a:t>
            </a:r>
            <a:r>
              <a:rPr lang="en-US" sz="2000" dirty="0" smtClean="0"/>
              <a:t>XL </a:t>
            </a:r>
            <a:r>
              <a:rPr lang="en-US" sz="2000" dirty="0" err="1" smtClean="0"/>
              <a:t>TestView</a:t>
            </a:r>
            <a:r>
              <a:rPr lang="en-US" sz="2000" dirty="0" smtClean="0"/>
              <a:t> </a:t>
            </a:r>
            <a:r>
              <a:rPr lang="en-US" sz="2000" dirty="0"/>
              <a:t>interface, by importing existing test results, or by pushing results to </a:t>
            </a:r>
            <a:r>
              <a:rPr lang="en-US" sz="2000" dirty="0" smtClean="0"/>
              <a:t>XL </a:t>
            </a:r>
            <a:r>
              <a:rPr lang="en-US" sz="2000" dirty="0" err="1" smtClean="0"/>
              <a:t>TestView</a:t>
            </a:r>
            <a:r>
              <a:rPr lang="en-US" sz="2000" dirty="0" smtClean="0"/>
              <a:t> </a:t>
            </a:r>
            <a:r>
              <a:rPr lang="en-US" sz="2000" dirty="0"/>
              <a:t>via Jenkins</a:t>
            </a:r>
            <a:r>
              <a:rPr lang="en-US" sz="2000" dirty="0" smtClean="0"/>
              <a:t>.</a:t>
            </a:r>
            <a:endParaRPr lang="en-US" sz="2000" dirty="0"/>
          </a:p>
        </p:txBody>
      </p:sp>
    </p:spTree>
    <p:extLst>
      <p:ext uri="{BB962C8B-B14F-4D97-AF65-F5344CB8AC3E}">
        <p14:creationId xmlns:p14="http://schemas.microsoft.com/office/powerpoint/2010/main" val="4246066992"/>
      </p:ext>
    </p:extLst>
  </p:cSld>
  <p:clrMapOvr>
    <a:masterClrMapping/>
  </p:clrMapOvr>
  <p:transition xmlns:p14="http://schemas.microsoft.com/office/powerpoint/2010/main" spd="slow">
    <p:wipe dir="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Custom Dashboards Exercise</a:t>
            </a:r>
            <a:endParaRPr lang="en-US" dirty="0"/>
          </a:p>
        </p:txBody>
      </p:sp>
      <p:sp>
        <p:nvSpPr>
          <p:cNvPr id="3" name="Content Placeholder 2"/>
          <p:cNvSpPr>
            <a:spLocks noGrp="1"/>
          </p:cNvSpPr>
          <p:nvPr>
            <p:ph idx="1"/>
          </p:nvPr>
        </p:nvSpPr>
        <p:spPr/>
        <p:txBody>
          <a:bodyPr/>
          <a:lstStyle/>
          <a:p>
            <a:r>
              <a:rPr lang="en-US" dirty="0" smtClean="0"/>
              <a:t>Using the Test Specifications that you imported create a custom dashboard</a:t>
            </a:r>
          </a:p>
          <a:p>
            <a:r>
              <a:rPr lang="en-US" dirty="0" smtClean="0"/>
              <a:t>Add multiple tiles</a:t>
            </a:r>
          </a:p>
          <a:p>
            <a:r>
              <a:rPr lang="en-US" dirty="0" smtClean="0"/>
              <a:t>Add different report types</a:t>
            </a:r>
            <a:endParaRPr lang="en-US" dirty="0"/>
          </a:p>
        </p:txBody>
      </p:sp>
    </p:spTree>
    <p:extLst>
      <p:ext uri="{BB962C8B-B14F-4D97-AF65-F5344CB8AC3E}">
        <p14:creationId xmlns:p14="http://schemas.microsoft.com/office/powerpoint/2010/main" val="1408055562"/>
      </p:ext>
    </p:extLst>
  </p:cSld>
  <p:clrMapOvr>
    <a:masterClrMapping/>
  </p:clrMapOvr>
  <p:transition xmlns:p14="http://schemas.microsoft.com/office/powerpoint/2010/main" spd="slow">
    <p:wipe dir="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smtClean="0"/>
              <a:t>XL </a:t>
            </a:r>
            <a:r>
              <a:rPr lang="en-US" dirty="0" err="1" smtClean="0"/>
              <a:t>TestView</a:t>
            </a:r>
            <a:r>
              <a:rPr lang="en-US" dirty="0" smtClean="0"/>
              <a:t> Training</a:t>
            </a:r>
            <a:endParaRPr lang="en-US" dirty="0"/>
          </a:p>
        </p:txBody>
      </p:sp>
      <p:sp>
        <p:nvSpPr>
          <p:cNvPr id="3" name="Subtitle 2"/>
          <p:cNvSpPr>
            <a:spLocks noGrp="1"/>
          </p:cNvSpPr>
          <p:nvPr>
            <p:ph type="subTitle" idx="1"/>
          </p:nvPr>
        </p:nvSpPr>
        <p:spPr/>
        <p:txBody>
          <a:bodyPr/>
          <a:lstStyle/>
          <a:p>
            <a:r>
              <a:rPr lang="en-US" dirty="0" smtClean="0"/>
              <a:t>Connecting Jenkins and XL </a:t>
            </a:r>
            <a:r>
              <a:rPr lang="en-US" dirty="0" err="1" smtClean="0"/>
              <a:t>TestView</a:t>
            </a:r>
            <a:endParaRPr lang="en-US" dirty="0"/>
          </a:p>
          <a:p>
            <a:endParaRPr lang="en-US" dirty="0"/>
          </a:p>
        </p:txBody>
      </p:sp>
    </p:spTree>
    <p:extLst>
      <p:ext uri="{BB962C8B-B14F-4D97-AF65-F5344CB8AC3E}">
        <p14:creationId xmlns:p14="http://schemas.microsoft.com/office/powerpoint/2010/main" val="847763343"/>
      </p:ext>
    </p:extLst>
  </p:cSld>
  <p:clrMapOvr>
    <a:masterClrMapping/>
  </p:clrMapOvr>
  <p:transition xmlns:p14="http://schemas.microsoft.com/office/powerpoint/2010/main" spd="slow">
    <p:wipe dir="r"/>
  </p:transition>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Connecting Jenkins and XL </a:t>
            </a:r>
            <a:r>
              <a:rPr lang="en-US" dirty="0" err="1" smtClean="0"/>
              <a:t>TestView</a:t>
            </a:r>
            <a:endParaRPr lang="en-US" dirty="0"/>
          </a:p>
        </p:txBody>
      </p:sp>
      <p:sp>
        <p:nvSpPr>
          <p:cNvPr id="3" name="Content Placeholder 2"/>
          <p:cNvSpPr>
            <a:spLocks noGrp="1"/>
          </p:cNvSpPr>
          <p:nvPr>
            <p:ph idx="1"/>
          </p:nvPr>
        </p:nvSpPr>
        <p:spPr/>
        <p:txBody>
          <a:bodyPr/>
          <a:lstStyle/>
          <a:p>
            <a:pPr marL="0" indent="0">
              <a:buNone/>
            </a:pPr>
            <a:r>
              <a:rPr lang="en-US" dirty="0" smtClean="0"/>
              <a:t>XL </a:t>
            </a:r>
            <a:r>
              <a:rPr lang="en-US" dirty="0" err="1" smtClean="0"/>
              <a:t>TestView</a:t>
            </a:r>
            <a:r>
              <a:rPr lang="en-US" dirty="0" smtClean="0"/>
              <a:t> can be linked with Jenkins to automatically push results from Jenkins builds in a post build step using the XL </a:t>
            </a:r>
            <a:r>
              <a:rPr lang="en-US" dirty="0" err="1" smtClean="0"/>
              <a:t>TestView</a:t>
            </a:r>
            <a:r>
              <a:rPr lang="en-US" dirty="0" smtClean="0"/>
              <a:t> Jenkins plugin.</a:t>
            </a:r>
          </a:p>
          <a:p>
            <a:r>
              <a:rPr lang="en-US" dirty="0" smtClean="0"/>
              <a:t>Download and install the Jenkins Plugin for XL </a:t>
            </a:r>
            <a:r>
              <a:rPr lang="en-US" dirty="0" err="1" smtClean="0"/>
              <a:t>TestView</a:t>
            </a:r>
            <a:r>
              <a:rPr lang="en-US" dirty="0" smtClean="0"/>
              <a:t> in Jenkins</a:t>
            </a:r>
          </a:p>
          <a:p>
            <a:r>
              <a:rPr lang="en-US" dirty="0" smtClean="0"/>
              <a:t>In the Jenkins Settings go to Manage Jenkins &gt; Configure System</a:t>
            </a:r>
          </a:p>
          <a:p>
            <a:r>
              <a:rPr lang="en-US" dirty="0" smtClean="0"/>
              <a:t>Add the server URL </a:t>
            </a:r>
            <a:r>
              <a:rPr lang="en-US" dirty="0" smtClean="0"/>
              <a:t>and </a:t>
            </a:r>
            <a:r>
              <a:rPr lang="en-US" dirty="0" smtClean="0"/>
              <a:t>port </a:t>
            </a:r>
            <a:r>
              <a:rPr lang="en-US" dirty="0" smtClean="0"/>
              <a:t>for </a:t>
            </a:r>
            <a:r>
              <a:rPr lang="en-US" dirty="0" smtClean="0"/>
              <a:t>your XL </a:t>
            </a:r>
            <a:r>
              <a:rPr lang="en-US" dirty="0" err="1" smtClean="0"/>
              <a:t>TestView</a:t>
            </a:r>
            <a:r>
              <a:rPr lang="en-US" dirty="0" smtClean="0"/>
              <a:t> server installation</a:t>
            </a:r>
          </a:p>
          <a:p>
            <a:r>
              <a:rPr lang="en-US" dirty="0" smtClean="0"/>
              <a:t>Add the login credentials for XL </a:t>
            </a:r>
            <a:r>
              <a:rPr lang="en-US" dirty="0" err="1" smtClean="0"/>
              <a:t>TestView</a:t>
            </a:r>
            <a:r>
              <a:rPr lang="en-US" dirty="0" smtClean="0"/>
              <a:t> </a:t>
            </a:r>
            <a:r>
              <a:rPr lang="en-US" dirty="0" smtClean="0"/>
              <a:t>(admin/admin)</a:t>
            </a:r>
            <a:endParaRPr lang="en-US" dirty="0" smtClean="0"/>
          </a:p>
          <a:p>
            <a:r>
              <a:rPr lang="en-US" dirty="0" smtClean="0"/>
              <a:t>Test connection and Save if successful</a:t>
            </a:r>
          </a:p>
          <a:p>
            <a:pPr marL="0" indent="0">
              <a:buNone/>
            </a:pPr>
            <a:endParaRPr lang="en-US" dirty="0"/>
          </a:p>
        </p:txBody>
      </p:sp>
    </p:spTree>
    <p:extLst>
      <p:ext uri="{BB962C8B-B14F-4D97-AF65-F5344CB8AC3E}">
        <p14:creationId xmlns:p14="http://schemas.microsoft.com/office/powerpoint/2010/main" val="2780273177"/>
      </p:ext>
    </p:extLst>
  </p:cSld>
  <p:clrMapOvr>
    <a:masterClrMapping/>
  </p:clrMapOvr>
  <p:transition xmlns:p14="http://schemas.microsoft.com/office/powerpoint/2010/main" spd="slow">
    <p:wipe dir="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Connecting Jenkins and XL </a:t>
            </a:r>
            <a:r>
              <a:rPr lang="en-US" dirty="0" err="1" smtClean="0"/>
              <a:t>TestView</a:t>
            </a:r>
            <a:endParaRPr lang="en-US" dirty="0"/>
          </a:p>
        </p:txBody>
      </p:sp>
      <p:pic>
        <p:nvPicPr>
          <p:cNvPr id="5" name="Picture 4"/>
          <p:cNvPicPr>
            <a:picLocks noChangeAspect="1"/>
          </p:cNvPicPr>
          <p:nvPr/>
        </p:nvPicPr>
        <p:blipFill rotWithShape="1">
          <a:blip r:embed="rId2"/>
          <a:srcRect l="24348" t="38113" r="5654" b="39775"/>
          <a:stretch/>
        </p:blipFill>
        <p:spPr>
          <a:xfrm>
            <a:off x="612831" y="2441140"/>
            <a:ext cx="10706776" cy="2044640"/>
          </a:xfrm>
          <a:prstGeom prst="rect">
            <a:avLst/>
          </a:prstGeom>
        </p:spPr>
      </p:pic>
    </p:spTree>
    <p:extLst>
      <p:ext uri="{BB962C8B-B14F-4D97-AF65-F5344CB8AC3E}">
        <p14:creationId xmlns:p14="http://schemas.microsoft.com/office/powerpoint/2010/main" val="1620820890"/>
      </p:ext>
    </p:extLst>
  </p:cSld>
  <p:clrMapOvr>
    <a:masterClrMapping/>
  </p:clrMapOvr>
  <p:transition xmlns:p14="http://schemas.microsoft.com/office/powerpoint/2010/main" spd="slow">
    <p:wipe dir="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Connecting Jenkins and XL </a:t>
            </a:r>
            <a:r>
              <a:rPr lang="en-US" dirty="0" err="1" smtClean="0"/>
              <a:t>TestView</a:t>
            </a:r>
            <a:endParaRPr lang="en-US" dirty="0"/>
          </a:p>
        </p:txBody>
      </p:sp>
      <p:sp>
        <p:nvSpPr>
          <p:cNvPr id="3" name="Content Placeholder 2"/>
          <p:cNvSpPr>
            <a:spLocks noGrp="1"/>
          </p:cNvSpPr>
          <p:nvPr>
            <p:ph idx="1"/>
          </p:nvPr>
        </p:nvSpPr>
        <p:spPr/>
        <p:txBody>
          <a:bodyPr/>
          <a:lstStyle/>
          <a:p>
            <a:r>
              <a:rPr lang="en-US" dirty="0" smtClean="0"/>
              <a:t>In XL </a:t>
            </a:r>
            <a:r>
              <a:rPr lang="en-US" dirty="0" err="1" smtClean="0"/>
              <a:t>TestView</a:t>
            </a:r>
            <a:r>
              <a:rPr lang="en-US" dirty="0" smtClean="0"/>
              <a:t> create a new Test Specification where you want your Jenkins results to </a:t>
            </a:r>
            <a:r>
              <a:rPr lang="en-US" dirty="0" smtClean="0"/>
              <a:t>reside.  Use the project you created </a:t>
            </a:r>
            <a:r>
              <a:rPr lang="en-US" dirty="0" smtClean="0"/>
              <a:t>earlier in these exercises.</a:t>
            </a:r>
            <a:endParaRPr lang="en-US" dirty="0" smtClean="0"/>
          </a:p>
        </p:txBody>
      </p:sp>
    </p:spTree>
    <p:extLst>
      <p:ext uri="{BB962C8B-B14F-4D97-AF65-F5344CB8AC3E}">
        <p14:creationId xmlns:p14="http://schemas.microsoft.com/office/powerpoint/2010/main" val="1266652146"/>
      </p:ext>
    </p:extLst>
  </p:cSld>
  <p:clrMapOvr>
    <a:masterClrMapping/>
  </p:clrMapOvr>
  <p:transition xmlns:p14="http://schemas.microsoft.com/office/powerpoint/2010/main" spd="slow">
    <p:wipe dir="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Connecting Jenkins and XL </a:t>
            </a:r>
            <a:r>
              <a:rPr lang="en-US" dirty="0" err="1" smtClean="0"/>
              <a:t>TestView</a:t>
            </a:r>
            <a:endParaRPr lang="en-US" dirty="0"/>
          </a:p>
        </p:txBody>
      </p:sp>
      <p:sp>
        <p:nvSpPr>
          <p:cNvPr id="3" name="Content Placeholder 2"/>
          <p:cNvSpPr>
            <a:spLocks noGrp="1"/>
          </p:cNvSpPr>
          <p:nvPr>
            <p:ph idx="1"/>
          </p:nvPr>
        </p:nvSpPr>
        <p:spPr/>
        <p:txBody>
          <a:bodyPr/>
          <a:lstStyle/>
          <a:p>
            <a:pPr marL="0" indent="0">
              <a:buNone/>
            </a:pPr>
            <a:r>
              <a:rPr lang="en-US" dirty="0" smtClean="0"/>
              <a:t>The next step in connecting Jenkins and XL </a:t>
            </a:r>
            <a:r>
              <a:rPr lang="en-US" dirty="0" err="1" smtClean="0"/>
              <a:t>TestView</a:t>
            </a:r>
            <a:r>
              <a:rPr lang="en-US" dirty="0" smtClean="0"/>
              <a:t> is to configure the post build action in Jenkins.</a:t>
            </a:r>
          </a:p>
          <a:p>
            <a:r>
              <a:rPr lang="en-US" dirty="0" smtClean="0"/>
              <a:t>Click on the Jenkins Job you wish to push to XL </a:t>
            </a:r>
            <a:r>
              <a:rPr lang="en-US" dirty="0" err="1" smtClean="0"/>
              <a:t>TestView</a:t>
            </a:r>
            <a:endParaRPr lang="en-US" dirty="0" smtClean="0"/>
          </a:p>
          <a:p>
            <a:r>
              <a:rPr lang="en-US" dirty="0" smtClean="0"/>
              <a:t>Click Configure</a:t>
            </a:r>
          </a:p>
          <a:p>
            <a:r>
              <a:rPr lang="en-US" dirty="0" smtClean="0"/>
              <a:t>Click “Add a post build step” and choose “Send Test Results to XL </a:t>
            </a:r>
            <a:r>
              <a:rPr lang="en-US" dirty="0" err="1" smtClean="0"/>
              <a:t>TestView</a:t>
            </a:r>
            <a:r>
              <a:rPr lang="en-US" dirty="0" smtClean="0"/>
              <a:t>”</a:t>
            </a:r>
          </a:p>
          <a:p>
            <a:r>
              <a:rPr lang="en-US" dirty="0" smtClean="0"/>
              <a:t>Choose the </a:t>
            </a:r>
            <a:r>
              <a:rPr lang="en-US" dirty="0" smtClean="0"/>
              <a:t>test specification </a:t>
            </a:r>
            <a:r>
              <a:rPr lang="en-US" dirty="0" smtClean="0"/>
              <a:t>you wish to push the Jenkins results </a:t>
            </a:r>
            <a:r>
              <a:rPr lang="en-US" dirty="0" smtClean="0"/>
              <a:t>to.  In this case use the test specification you created in the earlier exercises.</a:t>
            </a:r>
            <a:endParaRPr lang="en-US" dirty="0" smtClean="0"/>
          </a:p>
          <a:p>
            <a:r>
              <a:rPr lang="en-US" dirty="0" smtClean="0"/>
              <a:t>Enter </a:t>
            </a:r>
            <a:r>
              <a:rPr lang="en-US" dirty="0" smtClean="0"/>
              <a:t>the Include Pattern </a:t>
            </a:r>
            <a:r>
              <a:rPr lang="en-US" dirty="0" smtClean="0"/>
              <a:t>of the test results </a:t>
            </a:r>
            <a:r>
              <a:rPr lang="en-US" dirty="0" smtClean="0"/>
              <a:t>file.  (i.e. */*RESULTS*.xml).  This will search for any xml file with RESULTS in it. </a:t>
            </a:r>
            <a:endParaRPr lang="en-US" dirty="0" smtClean="0"/>
          </a:p>
          <a:p>
            <a:r>
              <a:rPr lang="en-US" dirty="0" smtClean="0"/>
              <a:t>Click Save</a:t>
            </a:r>
          </a:p>
          <a:p>
            <a:endParaRPr lang="en-US" dirty="0"/>
          </a:p>
        </p:txBody>
      </p:sp>
    </p:spTree>
    <p:extLst>
      <p:ext uri="{BB962C8B-B14F-4D97-AF65-F5344CB8AC3E}">
        <p14:creationId xmlns:p14="http://schemas.microsoft.com/office/powerpoint/2010/main" val="489388688"/>
      </p:ext>
    </p:extLst>
  </p:cSld>
  <p:clrMapOvr>
    <a:masterClrMapping/>
  </p:clrMapOvr>
  <p:transition xmlns:p14="http://schemas.microsoft.com/office/powerpoint/2010/main" spd="slow">
    <p:wipe dir="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Connecting Jenkins to XL </a:t>
            </a:r>
            <a:r>
              <a:rPr lang="en-US" dirty="0" err="1" smtClean="0"/>
              <a:t>TestView</a:t>
            </a:r>
            <a:endParaRPr lang="en-US" dirty="0"/>
          </a:p>
        </p:txBody>
      </p:sp>
      <p:pic>
        <p:nvPicPr>
          <p:cNvPr id="5" name="Picture 4"/>
          <p:cNvPicPr>
            <a:picLocks noChangeAspect="1"/>
          </p:cNvPicPr>
          <p:nvPr/>
        </p:nvPicPr>
        <p:blipFill rotWithShape="1">
          <a:blip r:embed="rId2"/>
          <a:srcRect l="27608" t="41348" r="6633" b="37079"/>
          <a:stretch/>
        </p:blipFill>
        <p:spPr>
          <a:xfrm>
            <a:off x="1196080" y="2835667"/>
            <a:ext cx="9815254" cy="1946556"/>
          </a:xfrm>
          <a:prstGeom prst="rect">
            <a:avLst/>
          </a:prstGeom>
        </p:spPr>
      </p:pic>
    </p:spTree>
    <p:extLst>
      <p:ext uri="{BB962C8B-B14F-4D97-AF65-F5344CB8AC3E}">
        <p14:creationId xmlns:p14="http://schemas.microsoft.com/office/powerpoint/2010/main" val="3301837155"/>
      </p:ext>
    </p:extLst>
  </p:cSld>
  <p:clrMapOvr>
    <a:masterClrMapping/>
  </p:clrMapOvr>
  <p:transition xmlns:p14="http://schemas.microsoft.com/office/powerpoint/2010/main" spd="slow">
    <p:wipe dir="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 Concepts: Projects</a:t>
            </a:r>
            <a:endParaRPr lang="en-US" dirty="0"/>
          </a:p>
        </p:txBody>
      </p:sp>
      <p:sp>
        <p:nvSpPr>
          <p:cNvPr id="3" name="Content Placeholder 2"/>
          <p:cNvSpPr>
            <a:spLocks noGrp="1"/>
          </p:cNvSpPr>
          <p:nvPr>
            <p:ph idx="1"/>
          </p:nvPr>
        </p:nvSpPr>
        <p:spPr/>
        <p:txBody>
          <a:bodyPr/>
          <a:lstStyle/>
          <a:p>
            <a:pPr marL="0" indent="0">
              <a:buNone/>
            </a:pPr>
            <a:r>
              <a:rPr lang="en-US" dirty="0"/>
              <a:t>Projects combine test specifications into logical groups.</a:t>
            </a:r>
          </a:p>
        </p:txBody>
      </p:sp>
    </p:spTree>
    <p:extLst>
      <p:ext uri="{BB962C8B-B14F-4D97-AF65-F5344CB8AC3E}">
        <p14:creationId xmlns:p14="http://schemas.microsoft.com/office/powerpoint/2010/main" val="4012632611"/>
      </p:ext>
    </p:extLst>
  </p:cSld>
  <p:clrMapOvr>
    <a:masterClrMapping/>
  </p:clrMapOvr>
  <p:transition xmlns:p14="http://schemas.microsoft.com/office/powerpoint/2010/main" spd="slow">
    <p:wipe dir="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 Concepts: Test Runs</a:t>
            </a:r>
            <a:endParaRPr lang="en-US" dirty="0"/>
          </a:p>
        </p:txBody>
      </p:sp>
      <p:sp>
        <p:nvSpPr>
          <p:cNvPr id="3" name="Content Placeholder 2"/>
          <p:cNvSpPr>
            <a:spLocks noGrp="1"/>
          </p:cNvSpPr>
          <p:nvPr>
            <p:ph idx="1"/>
          </p:nvPr>
        </p:nvSpPr>
        <p:spPr/>
        <p:txBody>
          <a:bodyPr/>
          <a:lstStyle/>
          <a:p>
            <a:pPr marL="0" indent="0">
              <a:buNone/>
            </a:pPr>
            <a:r>
              <a:rPr lang="en-US" dirty="0"/>
              <a:t>A test run is the set of results associated with a single execution of the tests in a test specification.</a:t>
            </a:r>
          </a:p>
        </p:txBody>
      </p:sp>
    </p:spTree>
    <p:extLst>
      <p:ext uri="{BB962C8B-B14F-4D97-AF65-F5344CB8AC3E}">
        <p14:creationId xmlns:p14="http://schemas.microsoft.com/office/powerpoint/2010/main" val="3815157006"/>
      </p:ext>
    </p:extLst>
  </p:cSld>
  <p:clrMapOvr>
    <a:masterClrMapping/>
  </p:clrMapOvr>
  <p:transition xmlns:p14="http://schemas.microsoft.com/office/powerpoint/2010/main" spd="slow">
    <p:wipe dir="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 Concepts: Reports and Dashboards</a:t>
            </a:r>
            <a:endParaRPr lang="en-US" dirty="0"/>
          </a:p>
        </p:txBody>
      </p:sp>
      <p:sp>
        <p:nvSpPr>
          <p:cNvPr id="3" name="Content Placeholder 2"/>
          <p:cNvSpPr>
            <a:spLocks noGrp="1"/>
          </p:cNvSpPr>
          <p:nvPr>
            <p:ph idx="1"/>
          </p:nvPr>
        </p:nvSpPr>
        <p:spPr/>
        <p:txBody>
          <a:bodyPr/>
          <a:lstStyle/>
          <a:p>
            <a:pPr marL="0" indent="0">
              <a:buNone/>
            </a:pPr>
            <a:r>
              <a:rPr lang="en-US" dirty="0" smtClean="0"/>
              <a:t>XL </a:t>
            </a:r>
            <a:r>
              <a:rPr lang="en-US" dirty="0" err="1" smtClean="0"/>
              <a:t>TestView</a:t>
            </a:r>
            <a:r>
              <a:rPr lang="en-US" dirty="0" smtClean="0"/>
              <a:t> </a:t>
            </a:r>
            <a:r>
              <a:rPr lang="en-US" dirty="0"/>
              <a:t>includes a variety of reports for functional test results and performance test results. Some reports represent a single test run, while others aggregate data from multiple test runs</a:t>
            </a:r>
            <a:r>
              <a:rPr lang="en-US" dirty="0" smtClean="0"/>
              <a:t>.</a:t>
            </a:r>
            <a:endParaRPr lang="en-US" dirty="0"/>
          </a:p>
          <a:p>
            <a:pPr marL="0" indent="0">
              <a:buNone/>
            </a:pPr>
            <a:r>
              <a:rPr lang="en-US" dirty="0"/>
              <a:t>You can add reports to dashboards for a quick visual overview of test results. You can also create custom reports.</a:t>
            </a:r>
          </a:p>
        </p:txBody>
      </p:sp>
    </p:spTree>
    <p:extLst>
      <p:ext uri="{BB962C8B-B14F-4D97-AF65-F5344CB8AC3E}">
        <p14:creationId xmlns:p14="http://schemas.microsoft.com/office/powerpoint/2010/main" val="319170218"/>
      </p:ext>
    </p:extLst>
  </p:cSld>
  <p:clrMapOvr>
    <a:masterClrMapping/>
  </p:clrMapOvr>
  <p:transition xmlns:p14="http://schemas.microsoft.com/office/powerpoint/2010/main" spd="slow">
    <p:wipe dir="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 Concepts: Qualification</a:t>
            </a:r>
            <a:endParaRPr lang="en-US" dirty="0"/>
          </a:p>
        </p:txBody>
      </p:sp>
      <p:sp>
        <p:nvSpPr>
          <p:cNvPr id="3" name="Content Placeholder 2"/>
          <p:cNvSpPr>
            <a:spLocks noGrp="1"/>
          </p:cNvSpPr>
          <p:nvPr>
            <p:ph idx="1"/>
          </p:nvPr>
        </p:nvSpPr>
        <p:spPr/>
        <p:txBody>
          <a:bodyPr/>
          <a:lstStyle/>
          <a:p>
            <a:pPr marL="0" indent="0">
              <a:buNone/>
            </a:pPr>
            <a:r>
              <a:rPr lang="en-US" dirty="0"/>
              <a:t>A qualification is </a:t>
            </a:r>
            <a:r>
              <a:rPr lang="en-US" dirty="0" smtClean="0"/>
              <a:t>XL </a:t>
            </a:r>
            <a:r>
              <a:rPr lang="en-US" dirty="0" err="1" smtClean="0"/>
              <a:t>TestView’s</a:t>
            </a:r>
            <a:r>
              <a:rPr lang="en-US" dirty="0" smtClean="0"/>
              <a:t> </a:t>
            </a:r>
            <a:r>
              <a:rPr lang="en-US" dirty="0"/>
              <a:t>determination of whether a particular test run passed or failed, based on a configurable analysis of the test results. You can create your own qualifications, and they can be applied to all test specifications, even those that group results from multiple test tools. This allows </a:t>
            </a:r>
            <a:r>
              <a:rPr lang="en-US" dirty="0" smtClean="0"/>
              <a:t>XL </a:t>
            </a:r>
            <a:r>
              <a:rPr lang="en-US" dirty="0" err="1" smtClean="0"/>
              <a:t>TestView</a:t>
            </a:r>
            <a:r>
              <a:rPr lang="en-US" dirty="0" smtClean="0"/>
              <a:t> </a:t>
            </a:r>
            <a:r>
              <a:rPr lang="en-US" dirty="0"/>
              <a:t>to seamlessly integrate with a continuous delivery pipeline.</a:t>
            </a:r>
          </a:p>
        </p:txBody>
      </p:sp>
    </p:spTree>
    <p:extLst>
      <p:ext uri="{BB962C8B-B14F-4D97-AF65-F5344CB8AC3E}">
        <p14:creationId xmlns:p14="http://schemas.microsoft.com/office/powerpoint/2010/main" val="2898901120"/>
      </p:ext>
    </p:extLst>
  </p:cSld>
  <p:clrMapOvr>
    <a:masterClrMapping/>
  </p:clrMapOvr>
  <p:transition xmlns:p14="http://schemas.microsoft.com/office/powerpoint/2010/main" spd="slow">
    <p:wipe dir="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 Concepts: Plugins</a:t>
            </a:r>
            <a:endParaRPr lang="en-US" dirty="0"/>
          </a:p>
        </p:txBody>
      </p:sp>
      <p:sp>
        <p:nvSpPr>
          <p:cNvPr id="3" name="Content Placeholder 2"/>
          <p:cNvSpPr>
            <a:spLocks noGrp="1"/>
          </p:cNvSpPr>
          <p:nvPr>
            <p:ph idx="1"/>
          </p:nvPr>
        </p:nvSpPr>
        <p:spPr/>
        <p:txBody>
          <a:bodyPr/>
          <a:lstStyle/>
          <a:p>
            <a:pPr marL="0" indent="0">
              <a:buNone/>
            </a:pPr>
            <a:r>
              <a:rPr lang="en-US" dirty="0" smtClean="0"/>
              <a:t>XL </a:t>
            </a:r>
            <a:r>
              <a:rPr lang="en-US" dirty="0" err="1" smtClean="0"/>
              <a:t>TestView</a:t>
            </a:r>
            <a:r>
              <a:rPr lang="en-US" dirty="0" smtClean="0"/>
              <a:t> </a:t>
            </a:r>
            <a:r>
              <a:rPr lang="en-US" dirty="0"/>
              <a:t>integrates with your test tools through plugins that search for test results and import results into </a:t>
            </a:r>
            <a:r>
              <a:rPr lang="en-US" dirty="0" smtClean="0"/>
              <a:t>XL </a:t>
            </a:r>
            <a:r>
              <a:rPr lang="en-US" dirty="0" err="1" smtClean="0"/>
              <a:t>TestView</a:t>
            </a:r>
            <a:r>
              <a:rPr lang="en-US" dirty="0" smtClean="0"/>
              <a:t>.</a:t>
            </a:r>
            <a:endParaRPr lang="en-US" dirty="0"/>
          </a:p>
        </p:txBody>
      </p:sp>
    </p:spTree>
    <p:extLst>
      <p:ext uri="{BB962C8B-B14F-4D97-AF65-F5344CB8AC3E}">
        <p14:creationId xmlns:p14="http://schemas.microsoft.com/office/powerpoint/2010/main" val="4012502789"/>
      </p:ext>
    </p:extLst>
  </p:cSld>
  <p:clrMapOvr>
    <a:masterClrMapping/>
  </p:clrMapOvr>
  <p:transition xmlns:p14="http://schemas.microsoft.com/office/powerpoint/2010/main" spd="slow">
    <p:wipe dir="r"/>
  </p:transition>
</p:sld>
</file>

<file path=ppt/theme/theme1.xml><?xml version="1.0" encoding="utf-8"?>
<a:theme xmlns:a="http://schemas.openxmlformats.org/drawingml/2006/main" name="XebiaLabs-template-2014-1 (1)">
  <a:themeElements>
    <a:clrScheme name="XEBIA">
      <a:dk1>
        <a:srgbClr val="444444"/>
      </a:dk1>
      <a:lt1>
        <a:srgbClr val="FFFFFF"/>
      </a:lt1>
      <a:dk2>
        <a:srgbClr val="333333"/>
      </a:dk2>
      <a:lt2>
        <a:srgbClr val="FFFFFF"/>
      </a:lt2>
      <a:accent1>
        <a:srgbClr val="079948"/>
      </a:accent1>
      <a:accent2>
        <a:srgbClr val="0882C1"/>
      </a:accent2>
      <a:accent3>
        <a:srgbClr val="A9227E"/>
      </a:accent3>
      <a:accent4>
        <a:srgbClr val="E8BC1D"/>
      </a:accent4>
      <a:accent5>
        <a:srgbClr val="F37C20"/>
      </a:accent5>
      <a:accent6>
        <a:srgbClr val="61CBE7"/>
      </a:accent6>
      <a:hlink>
        <a:srgbClr val="01A1A1"/>
      </a:hlink>
      <a:folHlink>
        <a:srgbClr val="ACACAC"/>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djacency">
      <a:fillStyleLst>
        <a:solidFill>
          <a:schemeClr val="phClr"/>
        </a:solidFill>
        <a:solidFill>
          <a:schemeClr val="phClr">
            <a:tint val="55000"/>
          </a:schemeClr>
        </a:solidFill>
        <a:solidFill>
          <a:schemeClr val="phClr"/>
        </a:solidFill>
      </a:fillStyleLst>
      <a:lnStyleLst>
        <a:ln w="12700"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blurRad="50800" dist="25400" algn="bl" rotWithShape="0">
              <a:srgbClr val="000000">
                <a:alpha val="60000"/>
              </a:srgbClr>
            </a:outerShdw>
          </a:effectLst>
        </a:effectStyle>
        <a:effectStyle>
          <a:effectLst/>
          <a:scene3d>
            <a:camera prst="orthographicFront">
              <a:rot lat="0" lon="0" rev="0"/>
            </a:camera>
            <a:lightRig rig="brightRoom" dir="tl">
              <a:rot lat="0" lon="0" rev="1800000"/>
            </a:lightRig>
          </a:scene3d>
          <a:sp3d contourW="10160" prstMaterial="dkEdge">
            <a:bevelT w="38100" h="50800" prst="angle"/>
            <a:contourClr>
              <a:schemeClr val="phClr">
                <a:shade val="40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spAutoFit/>
      </a:bodyPr>
      <a:lstStyle>
        <a:defPPr>
          <a:defRPr dirty="0" smtClean="0">
            <a:latin typeface="Arial" pitchFamily="34" charset="0"/>
            <a:cs typeface="Arial" pitchFamily="34" charset="0"/>
          </a:defRPr>
        </a:defPPr>
      </a:lstStyle>
    </a:txDef>
  </a:objectDefaults>
  <a:extraClrSchemeLst/>
  <a:extLst>
    <a:ext uri="{05A4C25C-085E-4340-85A3-A5531E510DB2}">
      <thm15:themeFamily xmlns="" xmlns:thm15="http://schemas.microsoft.com/office/thememl/2012/main" name="VC-PPT-FinalC-021014" id="{5998BCDB-87DC-4ECA-8BDC-2C930CFD3CAD}" vid="{F32385C5-9FB7-40F1-8E72-9CADC6CC1EC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XebiaLabs-template-2014-1 (1).potx</Template>
  <TotalTime>13377</TotalTime>
  <Words>1597</Words>
  <Application>Microsoft Macintosh PowerPoint</Application>
  <PresentationFormat>Custom</PresentationFormat>
  <Paragraphs>157</Paragraphs>
  <Slides>46</Slides>
  <Notes>10</Notes>
  <HiddenSlides>0</HiddenSlides>
  <MMClips>0</MMClips>
  <ScaleCrop>false</ScaleCrop>
  <HeadingPairs>
    <vt:vector size="4" baseType="variant">
      <vt:variant>
        <vt:lpstr>Theme</vt:lpstr>
      </vt:variant>
      <vt:variant>
        <vt:i4>1</vt:i4>
      </vt:variant>
      <vt:variant>
        <vt:lpstr>Slide Titles</vt:lpstr>
      </vt:variant>
      <vt:variant>
        <vt:i4>46</vt:i4>
      </vt:variant>
    </vt:vector>
  </HeadingPairs>
  <TitlesOfParts>
    <vt:vector size="47" baseType="lpstr">
      <vt:lpstr>XebiaLabs-template-2014-1 (1)</vt:lpstr>
      <vt:lpstr>XL TestView Training</vt:lpstr>
      <vt:lpstr>XL TestView Self Paced Training</vt:lpstr>
      <vt:lpstr>Key Concepts of XL TestView</vt:lpstr>
      <vt:lpstr>Key Concepts: Test Specifications</vt:lpstr>
      <vt:lpstr>Key Concepts: Projects</vt:lpstr>
      <vt:lpstr>Key Concepts: Test Runs</vt:lpstr>
      <vt:lpstr>Key Concepts: Reports and Dashboards</vt:lpstr>
      <vt:lpstr>Key Concepts: Qualification</vt:lpstr>
      <vt:lpstr>Key Concepts: Plugins</vt:lpstr>
      <vt:lpstr>XL TestView Self Paced Training</vt:lpstr>
      <vt:lpstr>Installing and Starting XL TestView</vt:lpstr>
      <vt:lpstr>XL TestView Self Paced Training</vt:lpstr>
      <vt:lpstr>XL TestView Showcase</vt:lpstr>
      <vt:lpstr>Dashboard Overview</vt:lpstr>
      <vt:lpstr>XL TestView Demo Dashboard</vt:lpstr>
      <vt:lpstr>XL TestView Demo Dashboard Level 2</vt:lpstr>
      <vt:lpstr>Dashboard Exercise</vt:lpstr>
      <vt:lpstr>XL TestView Self Paced Training</vt:lpstr>
      <vt:lpstr>Importing Test Results</vt:lpstr>
      <vt:lpstr>Importing Test Results</vt:lpstr>
      <vt:lpstr>Importing Test Results</vt:lpstr>
      <vt:lpstr>Importing Test Results</vt:lpstr>
      <vt:lpstr>Importing Test Results</vt:lpstr>
      <vt:lpstr>Importing Test Results</vt:lpstr>
      <vt:lpstr>Importing Test Results Exercise</vt:lpstr>
      <vt:lpstr>XL TestView Self Paced Training</vt:lpstr>
      <vt:lpstr>Viewing Reports</vt:lpstr>
      <vt:lpstr>Viewing Reports</vt:lpstr>
      <vt:lpstr>Viewing Reports Exercise</vt:lpstr>
      <vt:lpstr>XL TestView Training</vt:lpstr>
      <vt:lpstr>Creating Test Specifications</vt:lpstr>
      <vt:lpstr>Creating Test Specifications</vt:lpstr>
      <vt:lpstr>Creating Test Specification Exercise</vt:lpstr>
      <vt:lpstr>XL TestView Training</vt:lpstr>
      <vt:lpstr>Creating Custom Dashboards </vt:lpstr>
      <vt:lpstr>Creating Custom Dashboards</vt:lpstr>
      <vt:lpstr>Creating Custom Dashboards</vt:lpstr>
      <vt:lpstr>Creating Custom Dashboards</vt:lpstr>
      <vt:lpstr>Creating Custom Dashboards</vt:lpstr>
      <vt:lpstr>Creating Custom Dashboards Exercise</vt:lpstr>
      <vt:lpstr>XL TestView Training</vt:lpstr>
      <vt:lpstr>Connecting Jenkins and XL TestView</vt:lpstr>
      <vt:lpstr>Connecting Jenkins and XL TestView</vt:lpstr>
      <vt:lpstr>Connecting Jenkins and XL TestView</vt:lpstr>
      <vt:lpstr>Connecting Jenkins and XL TestView</vt:lpstr>
      <vt:lpstr>Connecting Jenkins to XL TestView</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Growth for today and tomorrow</dc:title>
  <dc:creator>Dan</dc:creator>
  <cp:lastModifiedBy>Randy Mazin</cp:lastModifiedBy>
  <cp:revision>208</cp:revision>
  <dcterms:created xsi:type="dcterms:W3CDTF">2014-01-17T01:43:11Z</dcterms:created>
  <dcterms:modified xsi:type="dcterms:W3CDTF">2015-07-07T15:26:29Z</dcterms:modified>
</cp:coreProperties>
</file>